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4" r:id="rId5"/>
    <p:sldId id="260" r:id="rId6"/>
    <p:sldId id="316" r:id="rId7"/>
    <p:sldId id="265" r:id="rId8"/>
    <p:sldId id="266" r:id="rId9"/>
    <p:sldId id="315" r:id="rId10"/>
    <p:sldId id="317" r:id="rId11"/>
    <p:sldId id="318" r:id="rId12"/>
    <p:sldId id="319" r:id="rId13"/>
    <p:sldId id="321" r:id="rId14"/>
    <p:sldId id="322" r:id="rId15"/>
    <p:sldId id="323" r:id="rId16"/>
    <p:sldId id="324" r:id="rId17"/>
    <p:sldId id="314" r:id="rId18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29BBE-4D95-4786-B721-C817BDEFF237}" type="doc">
      <dgm:prSet loTypeId="urn:microsoft.com/office/officeart/2005/8/layout/cycle5" loCatId="cycle" qsTypeId="urn:microsoft.com/office/officeart/2005/8/quickstyle/simple1#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45687C6-53D0-48F0-B035-D41AABAF37B8}">
      <dgm:prSet phldrT="[Texto]" custT="1"/>
      <dgm:spPr/>
      <dgm:t>
        <a:bodyPr/>
        <a:lstStyle/>
        <a:p>
          <a:r>
            <a:rPr lang="pt-BR" sz="1600" b="1" u="sng" dirty="0" smtClean="0"/>
            <a:t>Processos</a:t>
          </a:r>
        </a:p>
        <a:p>
          <a:r>
            <a:rPr lang="pt-BR" sz="1600" dirty="0" smtClean="0"/>
            <a:t>(simples e bem definidos)</a:t>
          </a:r>
          <a:endParaRPr lang="pt-BR" sz="1600" dirty="0"/>
        </a:p>
      </dgm:t>
    </dgm:pt>
    <dgm:pt modelId="{65E3B110-256A-4609-80C6-69E17EDDFDB0}" type="parTrans" cxnId="{7C9FE4C5-6134-44D1-B342-AF530D7D6929}">
      <dgm:prSet/>
      <dgm:spPr/>
      <dgm:t>
        <a:bodyPr/>
        <a:lstStyle/>
        <a:p>
          <a:endParaRPr lang="pt-BR"/>
        </a:p>
      </dgm:t>
    </dgm:pt>
    <dgm:pt modelId="{6B82FBA7-A27B-4313-B60A-FF791FC60C1B}" type="sibTrans" cxnId="{7C9FE4C5-6134-44D1-B342-AF530D7D6929}">
      <dgm:prSet/>
      <dgm:spPr/>
      <dgm:t>
        <a:bodyPr/>
        <a:lstStyle/>
        <a:p>
          <a:endParaRPr lang="pt-BR"/>
        </a:p>
      </dgm:t>
    </dgm:pt>
    <dgm:pt modelId="{3BAFE25E-F599-4B40-A037-66C0C179F1F5}">
      <dgm:prSet phldrT="[Texto]" custT="1"/>
      <dgm:spPr/>
      <dgm:t>
        <a:bodyPr/>
        <a:lstStyle/>
        <a:p>
          <a:r>
            <a:rPr lang="pt-BR" sz="1600" b="1" u="sng" dirty="0" smtClean="0"/>
            <a:t>Sustentabilidade </a:t>
          </a:r>
        </a:p>
        <a:p>
          <a:r>
            <a:rPr lang="pt-BR" sz="1600" dirty="0" smtClean="0"/>
            <a:t>(reuniões mensais)</a:t>
          </a:r>
        </a:p>
      </dgm:t>
    </dgm:pt>
    <dgm:pt modelId="{DC21AFA7-6E7D-4214-A514-228E03BE9C53}" type="parTrans" cxnId="{BE60EFE0-5DED-4232-82AA-A872A219C9BE}">
      <dgm:prSet/>
      <dgm:spPr/>
      <dgm:t>
        <a:bodyPr/>
        <a:lstStyle/>
        <a:p>
          <a:endParaRPr lang="pt-BR"/>
        </a:p>
      </dgm:t>
    </dgm:pt>
    <dgm:pt modelId="{FD669F72-95AC-44AC-91BE-0813B9F8E0D1}" type="sibTrans" cxnId="{BE60EFE0-5DED-4232-82AA-A872A219C9BE}">
      <dgm:prSet/>
      <dgm:spPr/>
      <dgm:t>
        <a:bodyPr/>
        <a:lstStyle/>
        <a:p>
          <a:endParaRPr lang="pt-BR"/>
        </a:p>
      </dgm:t>
    </dgm:pt>
    <dgm:pt modelId="{676A1926-97AC-46D4-9D22-D36C1074CD31}">
      <dgm:prSet phldrT="[Texto]" custT="1"/>
      <dgm:spPr/>
      <dgm:t>
        <a:bodyPr/>
        <a:lstStyle/>
        <a:p>
          <a:r>
            <a:rPr lang="pt-BR" sz="1600" b="1" u="sng" dirty="0" smtClean="0"/>
            <a:t>Governança Corporativa</a:t>
          </a:r>
        </a:p>
        <a:p>
          <a:r>
            <a:rPr lang="pt-BR" sz="1600" dirty="0" smtClean="0"/>
            <a:t>(aplicação </a:t>
          </a:r>
          <a:r>
            <a:rPr lang="pt-BR" sz="1600" dirty="0" smtClean="0"/>
            <a:t>de planos de ações estratégicos)</a:t>
          </a:r>
          <a:endParaRPr lang="pt-BR" sz="1600" dirty="0"/>
        </a:p>
      </dgm:t>
    </dgm:pt>
    <dgm:pt modelId="{04DA68E3-03B3-4D88-AF12-4C909E765D16}" type="parTrans" cxnId="{001AE074-9FD3-46EF-9CC9-F9E4B8CA8353}">
      <dgm:prSet/>
      <dgm:spPr/>
      <dgm:t>
        <a:bodyPr/>
        <a:lstStyle/>
        <a:p>
          <a:endParaRPr lang="pt-BR"/>
        </a:p>
      </dgm:t>
    </dgm:pt>
    <dgm:pt modelId="{F4225EAE-EA41-40A3-BF2A-0E0A2838B43E}" type="sibTrans" cxnId="{001AE074-9FD3-46EF-9CC9-F9E4B8CA8353}">
      <dgm:prSet/>
      <dgm:spPr/>
      <dgm:t>
        <a:bodyPr/>
        <a:lstStyle/>
        <a:p>
          <a:endParaRPr lang="pt-BR"/>
        </a:p>
      </dgm:t>
    </dgm:pt>
    <dgm:pt modelId="{B3855FDC-BEFF-4AAD-80C0-46122BCAD6CC}" type="pres">
      <dgm:prSet presAssocID="{C2029BBE-4D95-4786-B721-C817BDEFF2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ADAF485-1ACF-4F8E-8869-FDD43837581D}" type="pres">
      <dgm:prSet presAssocID="{B45687C6-53D0-48F0-B035-D41AABAF37B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17C33D-F4BA-40CF-8EF2-E8CBF947F0D1}" type="pres">
      <dgm:prSet presAssocID="{B45687C6-53D0-48F0-B035-D41AABAF37B8}" presName="spNode" presStyleCnt="0"/>
      <dgm:spPr/>
      <dgm:t>
        <a:bodyPr/>
        <a:lstStyle/>
        <a:p>
          <a:endParaRPr lang="pt-BR"/>
        </a:p>
      </dgm:t>
    </dgm:pt>
    <dgm:pt modelId="{BAD0668F-6CDA-4EF4-958C-33AEEFE0B0FC}" type="pres">
      <dgm:prSet presAssocID="{6B82FBA7-A27B-4313-B60A-FF791FC60C1B}" presName="sibTrans" presStyleLbl="sibTrans1D1" presStyleIdx="0" presStyleCnt="3"/>
      <dgm:spPr/>
      <dgm:t>
        <a:bodyPr/>
        <a:lstStyle/>
        <a:p>
          <a:endParaRPr lang="pt-BR"/>
        </a:p>
      </dgm:t>
    </dgm:pt>
    <dgm:pt modelId="{F899EBC4-48B5-4C58-84B6-6F95CDF939B8}" type="pres">
      <dgm:prSet presAssocID="{3BAFE25E-F599-4B40-A037-66C0C179F1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4C16DA-9475-474F-935D-4599857E72A8}" type="pres">
      <dgm:prSet presAssocID="{3BAFE25E-F599-4B40-A037-66C0C179F1F5}" presName="spNode" presStyleCnt="0"/>
      <dgm:spPr/>
      <dgm:t>
        <a:bodyPr/>
        <a:lstStyle/>
        <a:p>
          <a:endParaRPr lang="pt-BR"/>
        </a:p>
      </dgm:t>
    </dgm:pt>
    <dgm:pt modelId="{A4902994-0F1A-47F4-8F99-EF9B691F2C11}" type="pres">
      <dgm:prSet presAssocID="{FD669F72-95AC-44AC-91BE-0813B9F8E0D1}" presName="sibTrans" presStyleLbl="sibTrans1D1" presStyleIdx="1" presStyleCnt="3"/>
      <dgm:spPr/>
      <dgm:t>
        <a:bodyPr/>
        <a:lstStyle/>
        <a:p>
          <a:endParaRPr lang="pt-BR"/>
        </a:p>
      </dgm:t>
    </dgm:pt>
    <dgm:pt modelId="{B87C9775-451E-4762-8331-1872ECA6EC70}" type="pres">
      <dgm:prSet presAssocID="{676A1926-97AC-46D4-9D22-D36C1074CD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C1B873-63E9-4DB6-839E-86171657D824}" type="pres">
      <dgm:prSet presAssocID="{676A1926-97AC-46D4-9D22-D36C1074CD31}" presName="spNode" presStyleCnt="0"/>
      <dgm:spPr/>
      <dgm:t>
        <a:bodyPr/>
        <a:lstStyle/>
        <a:p>
          <a:endParaRPr lang="pt-BR"/>
        </a:p>
      </dgm:t>
    </dgm:pt>
    <dgm:pt modelId="{93E4F710-1FF5-4353-96BF-F1E03328D7FA}" type="pres">
      <dgm:prSet presAssocID="{F4225EAE-EA41-40A3-BF2A-0E0A2838B43E}" presName="sibTrans" presStyleLbl="sibTrans1D1" presStyleIdx="2" presStyleCnt="3"/>
      <dgm:spPr/>
      <dgm:t>
        <a:bodyPr/>
        <a:lstStyle/>
        <a:p>
          <a:endParaRPr lang="pt-BR"/>
        </a:p>
      </dgm:t>
    </dgm:pt>
  </dgm:ptLst>
  <dgm:cxnLst>
    <dgm:cxn modelId="{6378A607-E930-4DE4-BB6F-B363411107FC}" type="presOf" srcId="{676A1926-97AC-46D4-9D22-D36C1074CD31}" destId="{B87C9775-451E-4762-8331-1872ECA6EC70}" srcOrd="0" destOrd="0" presId="urn:microsoft.com/office/officeart/2005/8/layout/cycle5"/>
    <dgm:cxn modelId="{57A2A6AE-F1A6-47F6-9C6D-5D0118386CD7}" type="presOf" srcId="{3BAFE25E-F599-4B40-A037-66C0C179F1F5}" destId="{F899EBC4-48B5-4C58-84B6-6F95CDF939B8}" srcOrd="0" destOrd="0" presId="urn:microsoft.com/office/officeart/2005/8/layout/cycle5"/>
    <dgm:cxn modelId="{4B266E76-CB0F-40F5-8DAE-E1B3BBC158DE}" type="presOf" srcId="{B45687C6-53D0-48F0-B035-D41AABAF37B8}" destId="{4ADAF485-1ACF-4F8E-8869-FDD43837581D}" srcOrd="0" destOrd="0" presId="urn:microsoft.com/office/officeart/2005/8/layout/cycle5"/>
    <dgm:cxn modelId="{63639B73-3D70-4753-9E41-D6D83F3F29E8}" type="presOf" srcId="{C2029BBE-4D95-4786-B721-C817BDEFF237}" destId="{B3855FDC-BEFF-4AAD-80C0-46122BCAD6CC}" srcOrd="0" destOrd="0" presId="urn:microsoft.com/office/officeart/2005/8/layout/cycle5"/>
    <dgm:cxn modelId="{33F6B692-B219-4AA6-B835-29552452408B}" type="presOf" srcId="{FD669F72-95AC-44AC-91BE-0813B9F8E0D1}" destId="{A4902994-0F1A-47F4-8F99-EF9B691F2C11}" srcOrd="0" destOrd="0" presId="urn:microsoft.com/office/officeart/2005/8/layout/cycle5"/>
    <dgm:cxn modelId="{996366BD-B386-4053-9B5C-B45B1B4D0CAA}" type="presOf" srcId="{F4225EAE-EA41-40A3-BF2A-0E0A2838B43E}" destId="{93E4F710-1FF5-4353-96BF-F1E03328D7FA}" srcOrd="0" destOrd="0" presId="urn:microsoft.com/office/officeart/2005/8/layout/cycle5"/>
    <dgm:cxn modelId="{BE60EFE0-5DED-4232-82AA-A872A219C9BE}" srcId="{C2029BBE-4D95-4786-B721-C817BDEFF237}" destId="{3BAFE25E-F599-4B40-A037-66C0C179F1F5}" srcOrd="1" destOrd="0" parTransId="{DC21AFA7-6E7D-4214-A514-228E03BE9C53}" sibTransId="{FD669F72-95AC-44AC-91BE-0813B9F8E0D1}"/>
    <dgm:cxn modelId="{7C9FE4C5-6134-44D1-B342-AF530D7D6929}" srcId="{C2029BBE-4D95-4786-B721-C817BDEFF237}" destId="{B45687C6-53D0-48F0-B035-D41AABAF37B8}" srcOrd="0" destOrd="0" parTransId="{65E3B110-256A-4609-80C6-69E17EDDFDB0}" sibTransId="{6B82FBA7-A27B-4313-B60A-FF791FC60C1B}"/>
    <dgm:cxn modelId="{001AE074-9FD3-46EF-9CC9-F9E4B8CA8353}" srcId="{C2029BBE-4D95-4786-B721-C817BDEFF237}" destId="{676A1926-97AC-46D4-9D22-D36C1074CD31}" srcOrd="2" destOrd="0" parTransId="{04DA68E3-03B3-4D88-AF12-4C909E765D16}" sibTransId="{F4225EAE-EA41-40A3-BF2A-0E0A2838B43E}"/>
    <dgm:cxn modelId="{9C14E7A4-9FBE-4813-B53A-7FD0E1BD306A}" type="presOf" srcId="{6B82FBA7-A27B-4313-B60A-FF791FC60C1B}" destId="{BAD0668F-6CDA-4EF4-958C-33AEEFE0B0FC}" srcOrd="0" destOrd="0" presId="urn:microsoft.com/office/officeart/2005/8/layout/cycle5"/>
    <dgm:cxn modelId="{7D41F1E8-8F93-4E62-84B1-F2F45B0A03EB}" type="presParOf" srcId="{B3855FDC-BEFF-4AAD-80C0-46122BCAD6CC}" destId="{4ADAF485-1ACF-4F8E-8869-FDD43837581D}" srcOrd="0" destOrd="0" presId="urn:microsoft.com/office/officeart/2005/8/layout/cycle5"/>
    <dgm:cxn modelId="{216B1B14-A67A-485D-9D05-833A2B01AF73}" type="presParOf" srcId="{B3855FDC-BEFF-4AAD-80C0-46122BCAD6CC}" destId="{7D17C33D-F4BA-40CF-8EF2-E8CBF947F0D1}" srcOrd="1" destOrd="0" presId="urn:microsoft.com/office/officeart/2005/8/layout/cycle5"/>
    <dgm:cxn modelId="{191A69CD-4AA2-4DA9-AFB3-98BBCD0E99FA}" type="presParOf" srcId="{B3855FDC-BEFF-4AAD-80C0-46122BCAD6CC}" destId="{BAD0668F-6CDA-4EF4-958C-33AEEFE0B0FC}" srcOrd="2" destOrd="0" presId="urn:microsoft.com/office/officeart/2005/8/layout/cycle5"/>
    <dgm:cxn modelId="{F628FF48-C0B8-40CC-8599-A3980BACEEF9}" type="presParOf" srcId="{B3855FDC-BEFF-4AAD-80C0-46122BCAD6CC}" destId="{F899EBC4-48B5-4C58-84B6-6F95CDF939B8}" srcOrd="3" destOrd="0" presId="urn:microsoft.com/office/officeart/2005/8/layout/cycle5"/>
    <dgm:cxn modelId="{1B1DCA3C-D18B-465F-9E1D-B1C1B42D7238}" type="presParOf" srcId="{B3855FDC-BEFF-4AAD-80C0-46122BCAD6CC}" destId="{304C16DA-9475-474F-935D-4599857E72A8}" srcOrd="4" destOrd="0" presId="urn:microsoft.com/office/officeart/2005/8/layout/cycle5"/>
    <dgm:cxn modelId="{730EDE51-AE4D-4516-996B-1D3D80C8E59D}" type="presParOf" srcId="{B3855FDC-BEFF-4AAD-80C0-46122BCAD6CC}" destId="{A4902994-0F1A-47F4-8F99-EF9B691F2C11}" srcOrd="5" destOrd="0" presId="urn:microsoft.com/office/officeart/2005/8/layout/cycle5"/>
    <dgm:cxn modelId="{BB7F8084-59BD-4132-B354-79CD1F5D6387}" type="presParOf" srcId="{B3855FDC-BEFF-4AAD-80C0-46122BCAD6CC}" destId="{B87C9775-451E-4762-8331-1872ECA6EC70}" srcOrd="6" destOrd="0" presId="urn:microsoft.com/office/officeart/2005/8/layout/cycle5"/>
    <dgm:cxn modelId="{986127A3-AFCA-4984-8143-651782D1CA8E}" type="presParOf" srcId="{B3855FDC-BEFF-4AAD-80C0-46122BCAD6CC}" destId="{CEC1B873-63E9-4DB6-839E-86171657D824}" srcOrd="7" destOrd="0" presId="urn:microsoft.com/office/officeart/2005/8/layout/cycle5"/>
    <dgm:cxn modelId="{67A4CBD7-0F0B-4DCC-9115-02F653EF4895}" type="presParOf" srcId="{B3855FDC-BEFF-4AAD-80C0-46122BCAD6CC}" destId="{93E4F710-1FF5-4353-96BF-F1E03328D7F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32A6C-561D-40FC-A2BA-2978110DF6CE}" type="doc">
      <dgm:prSet loTypeId="urn:microsoft.com/office/officeart/2005/8/layout/pyramid1" loCatId="pyramid" qsTypeId="urn:microsoft.com/office/officeart/2005/8/quickstyle/simple3" qsCatId="simple" csTypeId="urn:microsoft.com/office/officeart/2005/8/colors/accent0_3" csCatId="mainScheme" phldr="1"/>
      <dgm:spPr/>
    </dgm:pt>
    <dgm:pt modelId="{49DE89E1-422F-433D-B56A-F05F4263A050}">
      <dgm:prSet phldrT="[Texto]" custT="1"/>
      <dgm:spPr/>
      <dgm:t>
        <a:bodyPr/>
        <a:lstStyle/>
        <a:p>
          <a:r>
            <a:rPr lang="pt-BR" sz="2000" dirty="0" smtClean="0"/>
            <a:t>Resultado Econômico, Fluxo de Caixa, Previsões Econômicas, Previsões Financeiras e Direcionamento de Ações (Unidade de medida = R$)</a:t>
          </a:r>
          <a:endParaRPr lang="pt-BR" sz="2000" dirty="0"/>
        </a:p>
      </dgm:t>
    </dgm:pt>
    <dgm:pt modelId="{932AB7F2-9421-4AB7-94E8-220DFB132E99}" type="parTrans" cxnId="{362F91C0-067F-4A85-AD9E-40B9D3CD555E}">
      <dgm:prSet/>
      <dgm:spPr/>
      <dgm:t>
        <a:bodyPr/>
        <a:lstStyle/>
        <a:p>
          <a:endParaRPr lang="pt-BR"/>
        </a:p>
      </dgm:t>
    </dgm:pt>
    <dgm:pt modelId="{0CA684BE-6F2A-4806-8AAC-D6FF2878F1C9}" type="sibTrans" cxnId="{362F91C0-067F-4A85-AD9E-40B9D3CD555E}">
      <dgm:prSet/>
      <dgm:spPr/>
      <dgm:t>
        <a:bodyPr/>
        <a:lstStyle/>
        <a:p>
          <a:endParaRPr lang="pt-BR"/>
        </a:p>
      </dgm:t>
    </dgm:pt>
    <dgm:pt modelId="{256511AB-5F65-4093-B0A1-D05F99B196C2}">
      <dgm:prSet phldrT="[Texto]" custT="1"/>
      <dgm:spPr/>
      <dgm:t>
        <a:bodyPr/>
        <a:lstStyle/>
        <a:p>
          <a:r>
            <a:rPr lang="pt-BR" sz="2000" dirty="0" smtClean="0"/>
            <a:t>Planejamento Físico (EAP), Orçamento Executivo (CPU´s), Aplicação de Ações Estratégicas, Acompanhamento de Metas Operacionais</a:t>
          </a:r>
          <a:endParaRPr lang="pt-BR" sz="2000" dirty="0"/>
        </a:p>
      </dgm:t>
    </dgm:pt>
    <dgm:pt modelId="{0027A365-6006-430A-BCC5-62FB58021D6C}" type="parTrans" cxnId="{C1691E7E-8FD7-47FE-8E5A-07296AB1147D}">
      <dgm:prSet/>
      <dgm:spPr/>
      <dgm:t>
        <a:bodyPr/>
        <a:lstStyle/>
        <a:p>
          <a:endParaRPr lang="pt-BR"/>
        </a:p>
      </dgm:t>
    </dgm:pt>
    <dgm:pt modelId="{DC4C9F64-B9FB-46C6-8B57-BE88FE2DCA54}" type="sibTrans" cxnId="{C1691E7E-8FD7-47FE-8E5A-07296AB1147D}">
      <dgm:prSet/>
      <dgm:spPr/>
      <dgm:t>
        <a:bodyPr/>
        <a:lstStyle/>
        <a:p>
          <a:endParaRPr lang="pt-BR"/>
        </a:p>
      </dgm:t>
    </dgm:pt>
    <dgm:pt modelId="{7D581064-36DE-40BA-8884-8C83EE85053D}">
      <dgm:prSet phldrT="[Texto]" custT="1"/>
      <dgm:spPr/>
      <dgm:t>
        <a:bodyPr/>
        <a:lstStyle/>
        <a:p>
          <a:r>
            <a:rPr lang="pt-BR" sz="2000" dirty="0" smtClean="0"/>
            <a:t>Apontamentos de Produção de Equipes, Apontamentos de Produção dos Principais Serviços, Atendimento de Metas Semanais</a:t>
          </a:r>
          <a:endParaRPr lang="pt-BR" sz="2000" dirty="0"/>
        </a:p>
      </dgm:t>
    </dgm:pt>
    <dgm:pt modelId="{B58A719E-8E02-41A3-9783-69954A49E284}" type="parTrans" cxnId="{0F7D7479-7236-4960-ACE6-08AFDA466233}">
      <dgm:prSet/>
      <dgm:spPr/>
      <dgm:t>
        <a:bodyPr/>
        <a:lstStyle/>
        <a:p>
          <a:endParaRPr lang="pt-BR"/>
        </a:p>
      </dgm:t>
    </dgm:pt>
    <dgm:pt modelId="{9D8603F7-1718-4BDB-A7A8-411F1978F33D}" type="sibTrans" cxnId="{0F7D7479-7236-4960-ACE6-08AFDA466233}">
      <dgm:prSet/>
      <dgm:spPr/>
      <dgm:t>
        <a:bodyPr/>
        <a:lstStyle/>
        <a:p>
          <a:endParaRPr lang="pt-BR"/>
        </a:p>
      </dgm:t>
    </dgm:pt>
    <dgm:pt modelId="{18E82A04-8A82-4E96-B521-089155A4B778}" type="pres">
      <dgm:prSet presAssocID="{58032A6C-561D-40FC-A2BA-2978110DF6CE}" presName="Name0" presStyleCnt="0">
        <dgm:presLayoutVars>
          <dgm:dir/>
          <dgm:animLvl val="lvl"/>
          <dgm:resizeHandles val="exact"/>
        </dgm:presLayoutVars>
      </dgm:prSet>
      <dgm:spPr/>
    </dgm:pt>
    <dgm:pt modelId="{DA0ED5DE-BE7B-4448-97A2-5FE21AA52691}" type="pres">
      <dgm:prSet presAssocID="{49DE89E1-422F-433D-B56A-F05F4263A050}" presName="Name8" presStyleCnt="0"/>
      <dgm:spPr/>
    </dgm:pt>
    <dgm:pt modelId="{1BF6F109-E744-47F2-B581-8F9454B4D966}" type="pres">
      <dgm:prSet presAssocID="{49DE89E1-422F-433D-B56A-F05F4263A05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BE145B-102D-40C4-AF46-3F8F0859CA7C}" type="pres">
      <dgm:prSet presAssocID="{49DE89E1-422F-433D-B56A-F05F4263A0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CC55A9-53EE-4ABC-94D4-B6031E0D1733}" type="pres">
      <dgm:prSet presAssocID="{256511AB-5F65-4093-B0A1-D05F99B196C2}" presName="Name8" presStyleCnt="0"/>
      <dgm:spPr/>
    </dgm:pt>
    <dgm:pt modelId="{8FF2F5C9-AB18-4920-B3FB-412E8A520B91}" type="pres">
      <dgm:prSet presAssocID="{256511AB-5F65-4093-B0A1-D05F99B196C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179AB3-FCEF-4131-B23A-3EFA1A4B515F}" type="pres">
      <dgm:prSet presAssocID="{256511AB-5F65-4093-B0A1-D05F99B196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C9E7EE-0686-4221-9F8F-786317CD240C}" type="pres">
      <dgm:prSet presAssocID="{7D581064-36DE-40BA-8884-8C83EE85053D}" presName="Name8" presStyleCnt="0"/>
      <dgm:spPr/>
    </dgm:pt>
    <dgm:pt modelId="{C2148AAE-EDFC-4E2D-A143-6388DAEF7A26}" type="pres">
      <dgm:prSet presAssocID="{7D581064-36DE-40BA-8884-8C83EE85053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D2D109-4A3D-4D8E-BD49-BD253E4A5E2F}" type="pres">
      <dgm:prSet presAssocID="{7D581064-36DE-40BA-8884-8C83EE8505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6F6D3D4-0F11-42F5-A47E-3DDD071FD56D}" type="presOf" srcId="{256511AB-5F65-4093-B0A1-D05F99B196C2}" destId="{02179AB3-FCEF-4131-B23A-3EFA1A4B515F}" srcOrd="1" destOrd="0" presId="urn:microsoft.com/office/officeart/2005/8/layout/pyramid1"/>
    <dgm:cxn modelId="{362F91C0-067F-4A85-AD9E-40B9D3CD555E}" srcId="{58032A6C-561D-40FC-A2BA-2978110DF6CE}" destId="{49DE89E1-422F-433D-B56A-F05F4263A050}" srcOrd="0" destOrd="0" parTransId="{932AB7F2-9421-4AB7-94E8-220DFB132E99}" sibTransId="{0CA684BE-6F2A-4806-8AAC-D6FF2878F1C9}"/>
    <dgm:cxn modelId="{637A91D3-F16B-4142-A222-D44F1D8F8F87}" type="presOf" srcId="{58032A6C-561D-40FC-A2BA-2978110DF6CE}" destId="{18E82A04-8A82-4E96-B521-089155A4B778}" srcOrd="0" destOrd="0" presId="urn:microsoft.com/office/officeart/2005/8/layout/pyramid1"/>
    <dgm:cxn modelId="{1CEDFCAD-A06D-44F3-8530-5B20959F0C01}" type="presOf" srcId="{49DE89E1-422F-433D-B56A-F05F4263A050}" destId="{1BF6F109-E744-47F2-B581-8F9454B4D966}" srcOrd="0" destOrd="0" presId="urn:microsoft.com/office/officeart/2005/8/layout/pyramid1"/>
    <dgm:cxn modelId="{0273C224-F5A6-41B3-9FCA-41DBCEC5A444}" type="presOf" srcId="{256511AB-5F65-4093-B0A1-D05F99B196C2}" destId="{8FF2F5C9-AB18-4920-B3FB-412E8A520B91}" srcOrd="0" destOrd="0" presId="urn:microsoft.com/office/officeart/2005/8/layout/pyramid1"/>
    <dgm:cxn modelId="{0F7D7479-7236-4960-ACE6-08AFDA466233}" srcId="{58032A6C-561D-40FC-A2BA-2978110DF6CE}" destId="{7D581064-36DE-40BA-8884-8C83EE85053D}" srcOrd="2" destOrd="0" parTransId="{B58A719E-8E02-41A3-9783-69954A49E284}" sibTransId="{9D8603F7-1718-4BDB-A7A8-411F1978F33D}"/>
    <dgm:cxn modelId="{9953CABD-B36A-42F3-BBB6-EC7F9650D671}" type="presOf" srcId="{49DE89E1-422F-433D-B56A-F05F4263A050}" destId="{A7BE145B-102D-40C4-AF46-3F8F0859CA7C}" srcOrd="1" destOrd="0" presId="urn:microsoft.com/office/officeart/2005/8/layout/pyramid1"/>
    <dgm:cxn modelId="{C1691E7E-8FD7-47FE-8E5A-07296AB1147D}" srcId="{58032A6C-561D-40FC-A2BA-2978110DF6CE}" destId="{256511AB-5F65-4093-B0A1-D05F99B196C2}" srcOrd="1" destOrd="0" parTransId="{0027A365-6006-430A-BCC5-62FB58021D6C}" sibTransId="{DC4C9F64-B9FB-46C6-8B57-BE88FE2DCA54}"/>
    <dgm:cxn modelId="{00B271BE-78B6-4D87-8B0E-93CC9B22D3F6}" type="presOf" srcId="{7D581064-36DE-40BA-8884-8C83EE85053D}" destId="{C2148AAE-EDFC-4E2D-A143-6388DAEF7A26}" srcOrd="0" destOrd="0" presId="urn:microsoft.com/office/officeart/2005/8/layout/pyramid1"/>
    <dgm:cxn modelId="{D8268DDA-C853-46D5-BF5E-26D3C32DE286}" type="presOf" srcId="{7D581064-36DE-40BA-8884-8C83EE85053D}" destId="{C4D2D109-4A3D-4D8E-BD49-BD253E4A5E2F}" srcOrd="1" destOrd="0" presId="urn:microsoft.com/office/officeart/2005/8/layout/pyramid1"/>
    <dgm:cxn modelId="{5C92DCA7-EFAB-467A-85BC-18F95985B624}" type="presParOf" srcId="{18E82A04-8A82-4E96-B521-089155A4B778}" destId="{DA0ED5DE-BE7B-4448-97A2-5FE21AA52691}" srcOrd="0" destOrd="0" presId="urn:microsoft.com/office/officeart/2005/8/layout/pyramid1"/>
    <dgm:cxn modelId="{7CCE0724-01DC-4ACC-9980-561B5E055DAA}" type="presParOf" srcId="{DA0ED5DE-BE7B-4448-97A2-5FE21AA52691}" destId="{1BF6F109-E744-47F2-B581-8F9454B4D966}" srcOrd="0" destOrd="0" presId="urn:microsoft.com/office/officeart/2005/8/layout/pyramid1"/>
    <dgm:cxn modelId="{433C73ED-5887-4666-A13E-32FE4DD04CA4}" type="presParOf" srcId="{DA0ED5DE-BE7B-4448-97A2-5FE21AA52691}" destId="{A7BE145B-102D-40C4-AF46-3F8F0859CA7C}" srcOrd="1" destOrd="0" presId="urn:microsoft.com/office/officeart/2005/8/layout/pyramid1"/>
    <dgm:cxn modelId="{55EB4A34-0E29-45F4-AD05-23FC9E94C244}" type="presParOf" srcId="{18E82A04-8A82-4E96-B521-089155A4B778}" destId="{C3CC55A9-53EE-4ABC-94D4-B6031E0D1733}" srcOrd="1" destOrd="0" presId="urn:microsoft.com/office/officeart/2005/8/layout/pyramid1"/>
    <dgm:cxn modelId="{714C71FC-A302-4F87-B62C-AA1D161C6C52}" type="presParOf" srcId="{C3CC55A9-53EE-4ABC-94D4-B6031E0D1733}" destId="{8FF2F5C9-AB18-4920-B3FB-412E8A520B91}" srcOrd="0" destOrd="0" presId="urn:microsoft.com/office/officeart/2005/8/layout/pyramid1"/>
    <dgm:cxn modelId="{381DDB13-607C-4933-ABAB-A6630D5A1EEF}" type="presParOf" srcId="{C3CC55A9-53EE-4ABC-94D4-B6031E0D1733}" destId="{02179AB3-FCEF-4131-B23A-3EFA1A4B515F}" srcOrd="1" destOrd="0" presId="urn:microsoft.com/office/officeart/2005/8/layout/pyramid1"/>
    <dgm:cxn modelId="{F6C8DDD2-2CC9-44E8-9E0E-D0B8CD4B7528}" type="presParOf" srcId="{18E82A04-8A82-4E96-B521-089155A4B778}" destId="{7CC9E7EE-0686-4221-9F8F-786317CD240C}" srcOrd="2" destOrd="0" presId="urn:microsoft.com/office/officeart/2005/8/layout/pyramid1"/>
    <dgm:cxn modelId="{C7F28760-21F8-4E04-B8AD-51B6759B2C40}" type="presParOf" srcId="{7CC9E7EE-0686-4221-9F8F-786317CD240C}" destId="{C2148AAE-EDFC-4E2D-A143-6388DAEF7A26}" srcOrd="0" destOrd="0" presId="urn:microsoft.com/office/officeart/2005/8/layout/pyramid1"/>
    <dgm:cxn modelId="{6CAD9B8B-340C-4527-8B6E-9FF4C3669922}" type="presParOf" srcId="{7CC9E7EE-0686-4221-9F8F-786317CD240C}" destId="{C4D2D109-4A3D-4D8E-BD49-BD253E4A5E2F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AF485-1ACF-4F8E-8869-FDD43837581D}">
      <dsp:nvSpPr>
        <dsp:cNvPr id="0" name=""/>
        <dsp:cNvSpPr/>
      </dsp:nvSpPr>
      <dsp:spPr>
        <a:xfrm>
          <a:off x="3006328" y="1824"/>
          <a:ext cx="2115343" cy="13749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sng" kern="1200" dirty="0" smtClean="0"/>
            <a:t>Processos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(simples e bem definidos)</a:t>
          </a:r>
          <a:endParaRPr lang="pt-BR" sz="1600" kern="1200" dirty="0"/>
        </a:p>
      </dsp:txBody>
      <dsp:txXfrm>
        <a:off x="3073449" y="68945"/>
        <a:ext cx="1981101" cy="1240731"/>
      </dsp:txXfrm>
    </dsp:sp>
    <dsp:sp modelId="{BAD0668F-6CDA-4EF4-958C-33AEEFE0B0FC}">
      <dsp:nvSpPr>
        <dsp:cNvPr id="0" name=""/>
        <dsp:cNvSpPr/>
      </dsp:nvSpPr>
      <dsp:spPr>
        <a:xfrm>
          <a:off x="2230573" y="689310"/>
          <a:ext cx="3666852" cy="3666852"/>
        </a:xfrm>
        <a:custGeom>
          <a:avLst/>
          <a:gdLst/>
          <a:ahLst/>
          <a:cxnLst/>
          <a:rect l="0" t="0" r="0" b="0"/>
          <a:pathLst>
            <a:path>
              <a:moveTo>
                <a:pt x="3174896" y="583663"/>
              </a:moveTo>
              <a:arcTo wR="1833426" hR="1833426" stAng="19021616" swAng="2301599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9EBC4-48B5-4C58-84B6-6F95CDF939B8}">
      <dsp:nvSpPr>
        <dsp:cNvPr id="0" name=""/>
        <dsp:cNvSpPr/>
      </dsp:nvSpPr>
      <dsp:spPr>
        <a:xfrm>
          <a:off x="4594121" y="2751963"/>
          <a:ext cx="2115343" cy="13749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sng" kern="1200" dirty="0" smtClean="0"/>
            <a:t>Sustentabilidade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(reuniões mensais)</a:t>
          </a:r>
        </a:p>
      </dsp:txBody>
      <dsp:txXfrm>
        <a:off x="4661242" y="2819084"/>
        <a:ext cx="1981101" cy="1240731"/>
      </dsp:txXfrm>
    </dsp:sp>
    <dsp:sp modelId="{A4902994-0F1A-47F4-8F99-EF9B691F2C11}">
      <dsp:nvSpPr>
        <dsp:cNvPr id="0" name=""/>
        <dsp:cNvSpPr/>
      </dsp:nvSpPr>
      <dsp:spPr>
        <a:xfrm>
          <a:off x="2230573" y="689310"/>
          <a:ext cx="3666852" cy="3666852"/>
        </a:xfrm>
        <a:custGeom>
          <a:avLst/>
          <a:gdLst/>
          <a:ahLst/>
          <a:cxnLst/>
          <a:rect l="0" t="0" r="0" b="0"/>
          <a:pathLst>
            <a:path>
              <a:moveTo>
                <a:pt x="2395777" y="3578480"/>
              </a:moveTo>
              <a:arcTo wR="1833426" hR="1833426" stAng="4328294" swAng="214341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C9775-451E-4762-8331-1872ECA6EC70}">
      <dsp:nvSpPr>
        <dsp:cNvPr id="0" name=""/>
        <dsp:cNvSpPr/>
      </dsp:nvSpPr>
      <dsp:spPr>
        <a:xfrm>
          <a:off x="1418534" y="2751963"/>
          <a:ext cx="2115343" cy="13749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sng" kern="1200" dirty="0" smtClean="0"/>
            <a:t>Governança Corporativa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(aplicação </a:t>
          </a:r>
          <a:r>
            <a:rPr lang="pt-BR" sz="1600" kern="1200" dirty="0" smtClean="0"/>
            <a:t>de planos de ações estratégicos)</a:t>
          </a:r>
          <a:endParaRPr lang="pt-BR" sz="1600" kern="1200" dirty="0"/>
        </a:p>
      </dsp:txBody>
      <dsp:txXfrm>
        <a:off x="1485655" y="2819084"/>
        <a:ext cx="1981101" cy="1240731"/>
      </dsp:txXfrm>
    </dsp:sp>
    <dsp:sp modelId="{93E4F710-1FF5-4353-96BF-F1E03328D7FA}">
      <dsp:nvSpPr>
        <dsp:cNvPr id="0" name=""/>
        <dsp:cNvSpPr/>
      </dsp:nvSpPr>
      <dsp:spPr>
        <a:xfrm>
          <a:off x="2230573" y="689310"/>
          <a:ext cx="3666852" cy="3666852"/>
        </a:xfrm>
        <a:custGeom>
          <a:avLst/>
          <a:gdLst/>
          <a:ahLst/>
          <a:cxnLst/>
          <a:rect l="0" t="0" r="0" b="0"/>
          <a:pathLst>
            <a:path>
              <a:moveTo>
                <a:pt x="5939" y="1685970"/>
              </a:moveTo>
              <a:arcTo wR="1833426" hR="1833426" stAng="11076785" swAng="2301599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6F109-E744-47F2-B581-8F9454B4D966}">
      <dsp:nvSpPr>
        <dsp:cNvPr id="0" name=""/>
        <dsp:cNvSpPr/>
      </dsp:nvSpPr>
      <dsp:spPr>
        <a:xfrm>
          <a:off x="3923695" y="0"/>
          <a:ext cx="3923695" cy="1558781"/>
        </a:xfrm>
        <a:prstGeom prst="trapezoid">
          <a:avLst>
            <a:gd name="adj" fmla="val 12585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Resultado Econômico, Fluxo de Caixa, Previsões Econômicas, Previsões Financeiras e Direcionamento de Ações (Unidade de medida = R$)</a:t>
          </a:r>
          <a:endParaRPr lang="pt-BR" sz="2000" kern="1200" dirty="0"/>
        </a:p>
      </dsp:txBody>
      <dsp:txXfrm>
        <a:off x="3923695" y="0"/>
        <a:ext cx="3923695" cy="1558781"/>
      </dsp:txXfrm>
    </dsp:sp>
    <dsp:sp modelId="{8FF2F5C9-AB18-4920-B3FB-412E8A520B91}">
      <dsp:nvSpPr>
        <dsp:cNvPr id="0" name=""/>
        <dsp:cNvSpPr/>
      </dsp:nvSpPr>
      <dsp:spPr>
        <a:xfrm>
          <a:off x="1961847" y="1558781"/>
          <a:ext cx="7847390" cy="1558781"/>
        </a:xfrm>
        <a:prstGeom prst="trapezoid">
          <a:avLst>
            <a:gd name="adj" fmla="val 12585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Planejamento Físico (EAP), Orçamento Executivo (CPU´s), Aplicação de Ações Estratégicas, Acompanhamento de Metas Operacionais</a:t>
          </a:r>
          <a:endParaRPr lang="pt-BR" sz="2000" kern="1200" dirty="0"/>
        </a:p>
      </dsp:txBody>
      <dsp:txXfrm>
        <a:off x="3335140" y="1558781"/>
        <a:ext cx="5100803" cy="1558781"/>
      </dsp:txXfrm>
    </dsp:sp>
    <dsp:sp modelId="{C2148AAE-EDFC-4E2D-A143-6388DAEF7A26}">
      <dsp:nvSpPr>
        <dsp:cNvPr id="0" name=""/>
        <dsp:cNvSpPr/>
      </dsp:nvSpPr>
      <dsp:spPr>
        <a:xfrm>
          <a:off x="0" y="3117562"/>
          <a:ext cx="11771085" cy="1558781"/>
        </a:xfrm>
        <a:prstGeom prst="trapezoid">
          <a:avLst>
            <a:gd name="adj" fmla="val 12585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Apontamentos de Produção de Equipes, Apontamentos de Produção dos Principais Serviços, Atendimento de Metas Semanais</a:t>
          </a:r>
          <a:endParaRPr lang="pt-BR" sz="2000" kern="1200" dirty="0"/>
        </a:p>
      </dsp:txBody>
      <dsp:txXfrm>
        <a:off x="2059939" y="3117562"/>
        <a:ext cx="7651205" cy="1558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20149-4066-4652-97CB-ABA410AD9062}" type="datetimeFigureOut">
              <a:rPr lang="pt-BR"/>
              <a:pPr>
                <a:defRPr/>
              </a:pPr>
              <a:t>19/07/2017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66F8-E850-46CA-ADBB-9C028C94484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2505-3798-4FD6-847E-4787B1CBDF60}" type="datetimeFigureOut">
              <a:rPr lang="pt-BR"/>
              <a:pPr>
                <a:defRPr/>
              </a:pPr>
              <a:t>19/07/2017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0E0A-868C-4001-A3BE-7E09EC933D0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AA73-6062-4B64-9BEE-BFE229D3E3A7}" type="datetimeFigureOut">
              <a:rPr lang="pt-BR"/>
              <a:pPr>
                <a:defRPr/>
              </a:pPr>
              <a:t>19/07/2017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8ED6D-EFF3-4A62-840D-25971552B2E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11B8-901C-4BCD-9EC8-C31511DC03A5}" type="datetimeFigureOut">
              <a:rPr lang="pt-BR"/>
              <a:pPr>
                <a:defRPr/>
              </a:pPr>
              <a:t>19/07/2017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78BD1-62AC-48E6-ACB1-7D41A73B199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38B2-CA78-4EB4-8F3D-2230C4A98B4C}" type="datetimeFigureOut">
              <a:rPr lang="pt-BR"/>
              <a:pPr>
                <a:defRPr/>
              </a:pPr>
              <a:t>19/07/2017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8D91-7A8B-4A76-8A4E-FC2874B3848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A010-79C6-4EA4-B79E-E3BF92576482}" type="datetimeFigureOut">
              <a:rPr lang="pt-BR"/>
              <a:pPr>
                <a:defRPr/>
              </a:pPr>
              <a:t>19/07/2017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31AF-2868-4902-9A3E-966BA774F69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42657-4F7A-40DA-989E-419A91D2B6B1}" type="datetimeFigureOut">
              <a:rPr lang="pt-BR"/>
              <a:pPr>
                <a:defRPr/>
              </a:pPr>
              <a:t>19/07/2017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4006-A01E-4B38-907A-F9A1F3652EA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7228F-D840-48A4-BF58-FBF724948E1A}" type="datetimeFigureOut">
              <a:rPr lang="pt-BR"/>
              <a:pPr>
                <a:defRPr/>
              </a:pPr>
              <a:t>19/07/2017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7C80-D4D5-4E44-BFF2-DE7B4D62827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3C92-EF7F-4BE3-AAF7-C60FBFC6F0BB}" type="datetimeFigureOut">
              <a:rPr lang="pt-BR"/>
              <a:pPr>
                <a:defRPr/>
              </a:pPr>
              <a:t>19/07/2017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B8DBB-36F5-4857-8711-970AE70519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4CA4-8362-4007-A3B7-8D540159CA4C}" type="datetimeFigureOut">
              <a:rPr lang="pt-BR"/>
              <a:pPr>
                <a:defRPr/>
              </a:pPr>
              <a:t>19/07/2017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861F-BF34-4770-B594-78D13F5A534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5E8F-9BCA-4731-AA9A-3EED4F153C4E}" type="datetimeFigureOut">
              <a:rPr lang="pt-BR"/>
              <a:pPr>
                <a:defRPr/>
              </a:pPr>
              <a:t>19/07/2017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63E7-2510-498C-B9DF-013B52B8BA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CC081F-5381-42E1-A86D-036E975CE455}" type="datetimeFigureOut">
              <a:rPr lang="pt-BR"/>
              <a:pPr>
                <a:defRPr/>
              </a:pPr>
              <a:t>19/07/2017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1C2775-272E-4E87-BDFA-FC42D2C5DA1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eb.psgengenharia.com.br:82/integra/app/Externo/ExtTabela.jsp?t=MjgzN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portalpdca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sg-e.com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g-e.com/" TargetMode="External"/><Relationship Id="rId2" Type="http://schemas.openxmlformats.org/officeDocument/2006/relationships/hyperlink" Target="http://www.psgengenharia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hyperlink" Target="http://www.portalpdc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2244722" y="1928813"/>
            <a:ext cx="770255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latin typeface="Verdana" pitchFamily="34" charset="0"/>
              </a:rPr>
              <a:t>Apresentação</a:t>
            </a:r>
            <a:endParaRPr lang="pt-BR" sz="3600" dirty="0">
              <a:latin typeface="Verdana" pitchFamily="34" charset="0"/>
            </a:endParaRPr>
          </a:p>
          <a:p>
            <a:pPr algn="ctr"/>
            <a:r>
              <a:rPr lang="pt-BR" sz="3600" dirty="0">
                <a:latin typeface="Verdana" pitchFamily="34" charset="0"/>
              </a:rPr>
              <a:t>Controle </a:t>
            </a:r>
            <a:r>
              <a:rPr lang="pt-BR" sz="3600" dirty="0" smtClean="0">
                <a:latin typeface="Verdana" pitchFamily="34" charset="0"/>
              </a:rPr>
              <a:t>de Resultado </a:t>
            </a:r>
            <a:r>
              <a:rPr lang="pt-BR" sz="3600" dirty="0" smtClean="0">
                <a:latin typeface="Verdana" pitchFamily="34" charset="0"/>
              </a:rPr>
              <a:t>em </a:t>
            </a:r>
            <a:r>
              <a:rPr lang="pt-BR" sz="3600" dirty="0" smtClean="0">
                <a:latin typeface="Verdana" pitchFamily="34" charset="0"/>
              </a:rPr>
              <a:t>Obras</a:t>
            </a:r>
          </a:p>
          <a:p>
            <a:pPr algn="ctr"/>
            <a:endParaRPr lang="pt-BR" sz="3600" dirty="0">
              <a:latin typeface="Verdana" pitchFamily="34" charset="0"/>
            </a:endParaRPr>
          </a:p>
          <a:p>
            <a:pPr algn="ctr"/>
            <a:r>
              <a:rPr lang="pt-BR" sz="3600" dirty="0" smtClean="0">
                <a:latin typeface="Verdana" pitchFamily="34" charset="0"/>
              </a:rPr>
              <a:t>PSG Engenharia</a:t>
            </a:r>
            <a:endParaRPr lang="pt-BR" sz="3600" dirty="0">
              <a:latin typeface="Verdana" pitchFamily="34" charset="0"/>
            </a:endParaRP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1222375" y="5307013"/>
            <a:ext cx="974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 smtClean="0">
                <a:latin typeface="Verdana" pitchFamily="34" charset="0"/>
              </a:rPr>
              <a:t>Belo Horizonte / MG</a:t>
            </a:r>
            <a:endParaRPr lang="pt-BR" dirty="0">
              <a:latin typeface="Verdana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03200" y="1065213"/>
            <a:ext cx="1177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latin typeface="Verdana" pitchFamily="34" charset="0"/>
              </a:rPr>
              <a:t>Sistema Integra</a:t>
            </a:r>
            <a:endParaRPr lang="pt-BR" sz="2400" dirty="0">
              <a:latin typeface="Verdana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354263"/>
            <a:ext cx="6496050" cy="3657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463" y="1706743"/>
            <a:ext cx="6496050" cy="36576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03197" y="1966352"/>
            <a:ext cx="11771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 smtClean="0">
                <a:latin typeface="Verdana" pitchFamily="34" charset="0"/>
              </a:rPr>
              <a:t>Cálculo da Planilha – Selecionar Gerência e Local</a:t>
            </a:r>
            <a:endParaRPr lang="pt-BR" sz="1400" dirty="0">
              <a:latin typeface="Verdana" pitchFamily="34" charset="0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203198" y="5441970"/>
            <a:ext cx="11771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 dirty="0" smtClean="0">
                <a:latin typeface="Verdana" pitchFamily="34" charset="0"/>
              </a:rPr>
              <a:t>Histórico dos relatórios gerados pelo Integra</a:t>
            </a:r>
            <a:endParaRPr lang="pt-B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3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03200" y="1065213"/>
            <a:ext cx="1177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latin typeface="Verdana" pitchFamily="34" charset="0"/>
              </a:rPr>
              <a:t>Sistema Integra</a:t>
            </a:r>
            <a:endParaRPr lang="pt-BR" sz="2400" dirty="0">
              <a:latin typeface="Verdan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463" y="1959024"/>
            <a:ext cx="6496050" cy="3657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23913" y="2543175"/>
            <a:ext cx="414337" cy="1190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5441" y="1959024"/>
            <a:ext cx="4850382" cy="175432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Link Externo:</a:t>
            </a:r>
          </a:p>
          <a:p>
            <a:endParaRPr lang="pt-BR" dirty="0"/>
          </a:p>
          <a:p>
            <a:r>
              <a:rPr lang="pt-BR" u="sng" dirty="0">
                <a:solidFill>
                  <a:schemeClr val="accent5"/>
                </a:solidFill>
                <a:hlinkClick r:id="rId4"/>
              </a:rPr>
              <a:t>http://web.psgengenharia.com.br:82/integra/app/Externo/ExtTabela.jsp?t=MjgzNw</a:t>
            </a:r>
            <a:r>
              <a:rPr lang="pt-BR" u="sng" dirty="0">
                <a:solidFill>
                  <a:schemeClr val="accent5"/>
                </a:solidFill>
              </a:rPr>
              <a:t>==</a:t>
            </a:r>
          </a:p>
          <a:p>
            <a:endParaRPr lang="pt-BR" dirty="0"/>
          </a:p>
          <a:p>
            <a:r>
              <a:rPr lang="pt-BR" dirty="0" smtClean="0"/>
              <a:t>Objetivo: Acesso fácil a informação.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089650" y="2457450"/>
            <a:ext cx="425450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185442" y="5646576"/>
            <a:ext cx="11771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 dirty="0" smtClean="0">
                <a:latin typeface="Verdana" pitchFamily="34" charset="0"/>
              </a:rPr>
              <a:t>Exemplo de um relatório de resultado calculado pelo Integra</a:t>
            </a:r>
            <a:endParaRPr lang="pt-B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7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03200" y="1065213"/>
            <a:ext cx="1177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latin typeface="Verdana" pitchFamily="34" charset="0"/>
              </a:rPr>
              <a:t>Sistema Integra</a:t>
            </a:r>
            <a:endParaRPr lang="pt-BR" sz="2400" dirty="0">
              <a:latin typeface="Verdan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3913" y="2543175"/>
            <a:ext cx="414337" cy="1190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706743"/>
            <a:ext cx="6496050" cy="3657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463" y="2883090"/>
            <a:ext cx="6496050" cy="36576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03195" y="5438467"/>
            <a:ext cx="11771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 smtClean="0">
                <a:latin typeface="Verdana" pitchFamily="34" charset="0"/>
              </a:rPr>
              <a:t>“Explosão” de valor – Rastreabilidade da Informação</a:t>
            </a:r>
            <a:endParaRPr lang="pt-BR" sz="1400" dirty="0">
              <a:latin typeface="Verdana" pitchFamily="34" charset="0"/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03194" y="2544871"/>
            <a:ext cx="11771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 dirty="0" smtClean="0">
                <a:latin typeface="Verdana" pitchFamily="34" charset="0"/>
              </a:rPr>
              <a:t>Agrupamento de lançamentos – Curva ABC</a:t>
            </a:r>
            <a:endParaRPr lang="pt-B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03200" y="1065213"/>
            <a:ext cx="1177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latin typeface="Verdana" pitchFamily="34" charset="0"/>
              </a:rPr>
              <a:t>Sistema Integra</a:t>
            </a:r>
            <a:endParaRPr lang="pt-BR" sz="2400" dirty="0">
              <a:latin typeface="Verdan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3913" y="2543175"/>
            <a:ext cx="414337" cy="1190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804917"/>
            <a:ext cx="6496050" cy="36576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463" y="2662238"/>
            <a:ext cx="6496050" cy="36576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03199" y="2333843"/>
            <a:ext cx="11771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 dirty="0" smtClean="0">
                <a:latin typeface="Verdana" pitchFamily="34" charset="0"/>
              </a:rPr>
              <a:t>Exemplo de gráfico – agrupamento da natureza equipamentos</a:t>
            </a:r>
            <a:endParaRPr lang="pt-BR" sz="1400" dirty="0">
              <a:latin typeface="Verdana" pitchFamily="34" charset="0"/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03200" y="5483135"/>
            <a:ext cx="11771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 smtClean="0">
                <a:latin typeface="Verdana" pitchFamily="34" charset="0"/>
              </a:rPr>
              <a:t>Exemplo de gráfico – Produção x Custo</a:t>
            </a:r>
            <a:endParaRPr lang="pt-B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23913" y="2543175"/>
            <a:ext cx="414337" cy="1190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43125" y="2061804"/>
            <a:ext cx="7905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5C5C5C"/>
                </a:solidFill>
                <a:latin typeface="din-next-w01-light"/>
              </a:rPr>
              <a:t>Segurança total quanto a confidencialidade das informações.</a:t>
            </a:r>
            <a:endParaRPr lang="pt-BR" sz="3600" b="0" i="0" dirty="0">
              <a:solidFill>
                <a:srgbClr val="5C5C5C"/>
              </a:solidFill>
              <a:effectLst/>
              <a:latin typeface="din-next-w01-ligh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12265" y="4343223"/>
            <a:ext cx="6967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5C5C5C"/>
                </a:solidFill>
                <a:latin typeface="din-next-w01-light"/>
              </a:rPr>
              <a:t>O custo do controle você sabe...</a:t>
            </a:r>
          </a:p>
          <a:p>
            <a:pPr algn="ctr"/>
            <a:r>
              <a:rPr lang="pt-BR" sz="3600" dirty="0" smtClean="0">
                <a:solidFill>
                  <a:srgbClr val="5C5C5C"/>
                </a:solidFill>
                <a:latin typeface="din-next-w01-light"/>
              </a:rPr>
              <a:t>...o </a:t>
            </a:r>
            <a:r>
              <a:rPr lang="pt-BR" sz="3600" dirty="0">
                <a:solidFill>
                  <a:srgbClr val="5C5C5C"/>
                </a:solidFill>
                <a:latin typeface="din-next-w01-light"/>
              </a:rPr>
              <a:t>do descontrole, não.</a:t>
            </a:r>
            <a:endParaRPr lang="pt-BR" sz="3600" b="0" i="0" dirty="0">
              <a:solidFill>
                <a:srgbClr val="5C5C5C"/>
              </a:solidFill>
              <a:effectLst/>
              <a:latin typeface="din-next-w01-light"/>
            </a:endParaRPr>
          </a:p>
        </p:txBody>
      </p:sp>
    </p:spTree>
    <p:extLst>
      <p:ext uri="{BB962C8B-B14F-4D97-AF65-F5344CB8AC3E}">
        <p14:creationId xmlns:p14="http://schemas.microsoft.com/office/powerpoint/2010/main" val="28480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23913" y="2543175"/>
            <a:ext cx="414337" cy="1190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03200" y="1065213"/>
            <a:ext cx="1177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latin typeface="Verdana" pitchFamily="34" charset="0"/>
              </a:rPr>
              <a:t>Outras soluções da </a:t>
            </a:r>
            <a:r>
              <a:rPr lang="pt-BR" sz="2400" dirty="0" smtClean="0">
                <a:latin typeface="Verdana" pitchFamily="34" charset="0"/>
              </a:rPr>
              <a:t>PSG - Softwares</a:t>
            </a:r>
            <a:endParaRPr lang="pt-BR" sz="2400" dirty="0">
              <a:latin typeface="Verdan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76" t="24252" r="1333" b="11488"/>
          <a:stretch/>
        </p:blipFill>
        <p:spPr>
          <a:xfrm>
            <a:off x="203200" y="2347327"/>
            <a:ext cx="6394395" cy="23503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277" t="30414" r="1334" b="10255"/>
          <a:stretch/>
        </p:blipFill>
        <p:spPr>
          <a:xfrm>
            <a:off x="5573736" y="3894159"/>
            <a:ext cx="6400770" cy="21700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62196" t="9111" r="26261" b="83142"/>
          <a:stretch/>
        </p:blipFill>
        <p:spPr>
          <a:xfrm>
            <a:off x="559388" y="1796043"/>
            <a:ext cx="1802295" cy="68005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/>
          <a:srcRect l="73360" t="9111" r="15092" b="83142"/>
          <a:stretch/>
        </p:blipFill>
        <p:spPr>
          <a:xfrm>
            <a:off x="9820952" y="3332528"/>
            <a:ext cx="1802969" cy="680051"/>
          </a:xfrm>
          <a:prstGeom prst="rect">
            <a:avLst/>
          </a:prstGeom>
        </p:spPr>
      </p:pic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203193" y="4709219"/>
            <a:ext cx="11771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 smtClean="0">
                <a:latin typeface="Verdana" pitchFamily="34" charset="0"/>
                <a:hlinkClick r:id="rId6"/>
              </a:rPr>
              <a:t>www.psg-e.com</a:t>
            </a:r>
            <a:endParaRPr lang="pt-BR" sz="1400" dirty="0" smtClean="0">
              <a:latin typeface="Verdana" pitchFamily="34" charset="0"/>
            </a:endParaRPr>
          </a:p>
          <a:p>
            <a:r>
              <a:rPr lang="pt-BR" sz="1400" dirty="0" smtClean="0">
                <a:latin typeface="Verdana" pitchFamily="34" charset="0"/>
              </a:rPr>
              <a:t>Controle e manutenção de equipamentos</a:t>
            </a:r>
            <a:endParaRPr lang="pt-BR" sz="1400" dirty="0">
              <a:latin typeface="Verdana" pitchFamily="34" charset="0"/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203193" y="6044669"/>
            <a:ext cx="11771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 dirty="0" smtClean="0">
                <a:latin typeface="Verdana" pitchFamily="34" charset="0"/>
                <a:hlinkClick r:id="rId7"/>
              </a:rPr>
              <a:t>www.portalpdca.com</a:t>
            </a:r>
            <a:endParaRPr lang="pt-BR" sz="1400" dirty="0" smtClean="0">
              <a:latin typeface="Verdana" pitchFamily="34" charset="0"/>
            </a:endParaRPr>
          </a:p>
          <a:p>
            <a:pPr algn="r"/>
            <a:r>
              <a:rPr lang="pt-BR" sz="1400" dirty="0" smtClean="0">
                <a:latin typeface="Verdana" pitchFamily="34" charset="0"/>
              </a:rPr>
              <a:t>Controle de não conformidades e planos de ações</a:t>
            </a:r>
            <a:endParaRPr lang="pt-B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2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23913" y="2543175"/>
            <a:ext cx="414337" cy="1190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03200" y="1065213"/>
            <a:ext cx="1177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latin typeface="Verdana" pitchFamily="34" charset="0"/>
              </a:rPr>
              <a:t>Outras soluções da </a:t>
            </a:r>
            <a:r>
              <a:rPr lang="pt-BR" sz="2400" dirty="0" smtClean="0">
                <a:latin typeface="Verdana" pitchFamily="34" charset="0"/>
              </a:rPr>
              <a:t>PSG - Serviços </a:t>
            </a:r>
            <a:endParaRPr lang="pt-BR" sz="2400" dirty="0">
              <a:latin typeface="Verdana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b="5502"/>
          <a:stretch/>
        </p:blipFill>
        <p:spPr>
          <a:xfrm>
            <a:off x="203200" y="1805753"/>
            <a:ext cx="6505575" cy="345635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/>
          <a:srcRect l="79" t="24780" r="16873" b="5326"/>
          <a:stretch/>
        </p:blipFill>
        <p:spPr>
          <a:xfrm>
            <a:off x="5491213" y="3533932"/>
            <a:ext cx="6483300" cy="3067732"/>
          </a:xfrm>
          <a:prstGeom prst="rect">
            <a:avLst/>
          </a:prstGeom>
        </p:spPr>
      </p:pic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203200" y="5339074"/>
            <a:ext cx="11771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 smtClean="0">
                <a:latin typeface="Verdana" pitchFamily="34" charset="0"/>
              </a:rPr>
              <a:t>SMC – Orçamento executivo de obra</a:t>
            </a:r>
            <a:endParaRPr lang="pt-BR" sz="1400" dirty="0">
              <a:latin typeface="Verdana" pitchFamily="34" charset="0"/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203199" y="3042217"/>
            <a:ext cx="11771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 dirty="0" smtClean="0">
                <a:latin typeface="Verdana" pitchFamily="34" charset="0"/>
              </a:rPr>
              <a:t>RAO – Controle Econômico e Financeiro </a:t>
            </a:r>
          </a:p>
          <a:p>
            <a:pPr algn="r"/>
            <a:r>
              <a:rPr lang="pt-BR" sz="1400" dirty="0">
                <a:latin typeface="Verdana" pitchFamily="34" charset="0"/>
              </a:rPr>
              <a:t>(</a:t>
            </a:r>
            <a:r>
              <a:rPr lang="pt-BR" sz="1400" dirty="0" smtClean="0">
                <a:latin typeface="Verdana" pitchFamily="34" charset="0"/>
              </a:rPr>
              <a:t>Previsto e Realizado)</a:t>
            </a:r>
            <a:endParaRPr lang="pt-B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0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</a:t>
            </a:r>
            <a:r>
              <a:rPr lang="pt-BR" dirty="0" smtClean="0">
                <a:solidFill>
                  <a:schemeClr val="bg1"/>
                </a:solidFill>
                <a:latin typeface="Arial Narrow" pitchFamily="34" charset="0"/>
              </a:rPr>
              <a:t>d </a:t>
            </a:r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687" name="CaixaDeTexto 7"/>
          <p:cNvSpPr txBox="1">
            <a:spLocks noChangeArrowheads="1"/>
          </p:cNvSpPr>
          <p:nvPr/>
        </p:nvSpPr>
        <p:spPr bwMode="auto">
          <a:xfrm>
            <a:off x="576263" y="1254125"/>
            <a:ext cx="9042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solidFill>
                  <a:srgbClr val="005E53"/>
                </a:solidFill>
                <a:latin typeface="Myriad Pro"/>
                <a:ea typeface="Myriad Arabic"/>
                <a:cs typeface="Myriad Arabic"/>
              </a:rPr>
              <a:t>AGRADECEMOS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93725" y="2022475"/>
            <a:ext cx="8096250" cy="420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Nome: Daniel Andrade Bichuette Coelho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E-mail: daniel@psgengenharia.com.br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Celular</a:t>
            </a:r>
            <a:r>
              <a:rPr lang="en-US" sz="2000" dirty="0" smtClean="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: </a:t>
            </a:r>
            <a:r>
              <a:rPr lang="en-US" sz="2000" dirty="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+55 </a:t>
            </a:r>
            <a:r>
              <a:rPr lang="pt-BR" sz="2000" dirty="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(31) </a:t>
            </a:r>
            <a:r>
              <a:rPr lang="en-US" sz="2000" dirty="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98333 2582 </a:t>
            </a:r>
            <a:r>
              <a:rPr lang="pt-BR" sz="2000" dirty="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Endereço:  Av.  Raja </a:t>
            </a:r>
            <a:r>
              <a:rPr lang="pt-BR" sz="2000" dirty="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Gabáglia</a:t>
            </a:r>
            <a:r>
              <a:rPr lang="pt-BR" sz="2000" dirty="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 2708, Sala 224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Estoril - Belo Horizonte, MG - Brasil - CEP 30.494-170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Myriad Pro"/>
                <a:ea typeface="Microsoft Himalaya" pitchFamily="2" charset="0"/>
                <a:cs typeface="Myriad Arabic"/>
                <a:hlinkClick r:id="rId2"/>
              </a:rPr>
              <a:t>www.psgengenharia.com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Myriad Pro"/>
              <a:ea typeface="Microsoft Himalaya" pitchFamily="2" charset="0"/>
              <a:cs typeface="Myriad Arabic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Myriad Pro"/>
                <a:ea typeface="Microsoft Himalaya" pitchFamily="2" charset="0"/>
                <a:cs typeface="Myriad Arabic"/>
                <a:hlinkClick r:id="rId3"/>
              </a:rPr>
              <a:t>www.psg-e.com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Myriad Pro"/>
              <a:ea typeface="Microsoft Himalaya" pitchFamily="2" charset="0"/>
              <a:cs typeface="Myriad Arabic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Myriad Pro"/>
                <a:ea typeface="Microsoft Himalaya" pitchFamily="2" charset="0"/>
                <a:cs typeface="Myriad Arabic"/>
                <a:hlinkClick r:id="rId4"/>
              </a:rPr>
              <a:t>www.portalpdca.com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Myriad Pro"/>
              <a:ea typeface="Microsoft Himalaya" pitchFamily="2" charset="0"/>
              <a:cs typeface="Myriad Arabic"/>
            </a:endParaRPr>
          </a:p>
          <a:p>
            <a:pPr algn="just">
              <a:lnSpc>
                <a:spcPct val="150000"/>
              </a:lnSpc>
            </a:pPr>
            <a:endParaRPr lang="en-US" sz="2000" b="1" dirty="0">
              <a:solidFill>
                <a:srgbClr val="005E53"/>
              </a:solidFill>
              <a:latin typeface="Myriad Pro"/>
              <a:ea typeface="Microsoft Himalaya" pitchFamily="2" charset="0"/>
              <a:cs typeface="Myriad Arabic"/>
            </a:endParaRPr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9525" y="1871663"/>
            <a:ext cx="12168188" cy="22225"/>
          </a:xfrm>
          <a:prstGeom prst="line">
            <a:avLst/>
          </a:prstGeom>
          <a:ln w="44450" cap="sq">
            <a:solidFill>
              <a:srgbClr val="006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90" name="Imagem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3563" y="4829175"/>
            <a:ext cx="3179762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203200" y="1065213"/>
            <a:ext cx="117713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i="1" dirty="0">
                <a:latin typeface="Verdana" pitchFamily="34" charset="0"/>
              </a:rPr>
              <a:t>Nome</a:t>
            </a:r>
            <a:r>
              <a:rPr lang="pt-BR" sz="2400" dirty="0">
                <a:latin typeface="Verdana" pitchFamily="34" charset="0"/>
              </a:rPr>
              <a:t>:</a:t>
            </a:r>
          </a:p>
          <a:p>
            <a:r>
              <a:rPr lang="pt-BR" sz="2400" dirty="0">
                <a:latin typeface="Verdana" pitchFamily="34" charset="0"/>
              </a:rPr>
              <a:t>- Daniel Andrade Bichuette Coelho</a:t>
            </a:r>
          </a:p>
          <a:p>
            <a:endParaRPr lang="pt-BR" sz="2400" dirty="0">
              <a:latin typeface="Verdana" pitchFamily="34" charset="0"/>
            </a:endParaRPr>
          </a:p>
          <a:p>
            <a:r>
              <a:rPr lang="pt-BR" sz="2400" i="1" dirty="0">
                <a:latin typeface="Verdana" pitchFamily="34" charset="0"/>
              </a:rPr>
              <a:t>Formação</a:t>
            </a:r>
            <a:r>
              <a:rPr lang="pt-BR" sz="2400" dirty="0">
                <a:latin typeface="Verdana" pitchFamily="34" charset="0"/>
              </a:rPr>
              <a:t>:</a:t>
            </a:r>
          </a:p>
          <a:p>
            <a:r>
              <a:rPr lang="pt-BR" sz="2400" dirty="0">
                <a:latin typeface="Verdana" pitchFamily="34" charset="0"/>
              </a:rPr>
              <a:t>- Engenharia Civil – </a:t>
            </a:r>
            <a:r>
              <a:rPr lang="pt-BR" sz="2400" dirty="0">
                <a:latin typeface="Verdana" pitchFamily="34" charset="0"/>
              </a:rPr>
              <a:t>Uniube</a:t>
            </a:r>
            <a:r>
              <a:rPr lang="pt-BR" sz="2400" dirty="0">
                <a:latin typeface="Verdana" pitchFamily="34" charset="0"/>
              </a:rPr>
              <a:t> – Universidade de Uberaba - MG</a:t>
            </a:r>
          </a:p>
          <a:p>
            <a:endParaRPr lang="pt-BR" sz="2400" dirty="0">
              <a:latin typeface="Verdana" pitchFamily="34" charset="0"/>
            </a:endParaRPr>
          </a:p>
          <a:p>
            <a:r>
              <a:rPr lang="pt-BR" sz="2400" i="1" dirty="0">
                <a:latin typeface="Verdana" pitchFamily="34" charset="0"/>
              </a:rPr>
              <a:t>Pós-graduação</a:t>
            </a:r>
            <a:r>
              <a:rPr lang="pt-BR" sz="2400" dirty="0">
                <a:latin typeface="Verdana" pitchFamily="34" charset="0"/>
              </a:rPr>
              <a:t>:</a:t>
            </a:r>
          </a:p>
          <a:p>
            <a:r>
              <a:rPr lang="pt-BR" sz="2400" dirty="0" smtClean="0">
                <a:latin typeface="Verdana" pitchFamily="34" charset="0"/>
              </a:rPr>
              <a:t>- MBA </a:t>
            </a:r>
            <a:r>
              <a:rPr lang="pt-BR" sz="2400" dirty="0">
                <a:latin typeface="Verdana" pitchFamily="34" charset="0"/>
              </a:rPr>
              <a:t>Executivo – </a:t>
            </a:r>
            <a:r>
              <a:rPr lang="pt-BR" sz="2400" dirty="0" smtClean="0">
                <a:latin typeface="Verdana" pitchFamily="34" charset="0"/>
              </a:rPr>
              <a:t>IBMEC / BH – MG</a:t>
            </a:r>
          </a:p>
          <a:p>
            <a:r>
              <a:rPr lang="pt-BR" sz="2400" dirty="0" smtClean="0">
                <a:latin typeface="Verdana" pitchFamily="34" charset="0"/>
              </a:rPr>
              <a:t>- MBA </a:t>
            </a:r>
            <a:r>
              <a:rPr lang="pt-BR" sz="2400" dirty="0">
                <a:latin typeface="Verdana" pitchFamily="34" charset="0"/>
              </a:rPr>
              <a:t>Gestão de Negócios para Construção Pesada – </a:t>
            </a:r>
            <a:r>
              <a:rPr lang="pt-BR" sz="2400" dirty="0" smtClean="0">
                <a:latin typeface="Verdana" pitchFamily="34" charset="0"/>
              </a:rPr>
              <a:t>FGV / </a:t>
            </a:r>
            <a:r>
              <a:rPr lang="pt-BR" sz="2400" dirty="0" smtClean="0">
                <a:latin typeface="Verdana" pitchFamily="34" charset="0"/>
              </a:rPr>
              <a:t>Sicepot</a:t>
            </a:r>
            <a:r>
              <a:rPr lang="pt-BR" sz="2400" dirty="0" smtClean="0">
                <a:latin typeface="Verdana" pitchFamily="34" charset="0"/>
              </a:rPr>
              <a:t> – MG</a:t>
            </a:r>
          </a:p>
          <a:p>
            <a:r>
              <a:rPr lang="pt-BR" sz="2400" dirty="0">
                <a:latin typeface="Verdana" pitchFamily="34" charset="0"/>
              </a:rPr>
              <a:t>- Coaching </a:t>
            </a:r>
            <a:r>
              <a:rPr lang="pt-BR" sz="2400" dirty="0" smtClean="0">
                <a:latin typeface="Verdana" pitchFamily="34" charset="0"/>
              </a:rPr>
              <a:t>Executivo Individual – </a:t>
            </a:r>
            <a:r>
              <a:rPr lang="pt-BR" sz="2400" dirty="0">
                <a:latin typeface="Verdana" pitchFamily="34" charset="0"/>
              </a:rPr>
              <a:t>Humana </a:t>
            </a:r>
            <a:r>
              <a:rPr lang="pt-BR" sz="2400" dirty="0" smtClean="0">
                <a:latin typeface="Verdana" pitchFamily="34" charset="0"/>
              </a:rPr>
              <a:t>Consultoria / BH – MG </a:t>
            </a:r>
            <a:endParaRPr lang="pt-BR" sz="2400" dirty="0">
              <a:latin typeface="Verdana" pitchFamily="34" charset="0"/>
            </a:endParaRPr>
          </a:p>
          <a:p>
            <a:endParaRPr lang="pt-BR" sz="2400" dirty="0">
              <a:latin typeface="Verdana" pitchFamily="34" charset="0"/>
            </a:endParaRPr>
          </a:p>
          <a:p>
            <a:r>
              <a:rPr lang="pt-BR" sz="2400" i="1" dirty="0">
                <a:latin typeface="Verdana" pitchFamily="34" charset="0"/>
              </a:rPr>
              <a:t>Certificação</a:t>
            </a:r>
            <a:r>
              <a:rPr lang="pt-BR" sz="2400" dirty="0">
                <a:latin typeface="Verdana" pitchFamily="34" charset="0"/>
              </a:rPr>
              <a:t>:</a:t>
            </a:r>
          </a:p>
          <a:p>
            <a:r>
              <a:rPr lang="pt-BR" sz="2400" dirty="0">
                <a:latin typeface="Verdana" pitchFamily="34" charset="0"/>
              </a:rPr>
              <a:t>- Notório Saber em Engenharia de Custos - IBEC </a:t>
            </a:r>
            <a:r>
              <a:rPr lang="pt-BR" sz="2400" dirty="0" smtClean="0">
                <a:latin typeface="Verdana" pitchFamily="34" charset="0"/>
              </a:rPr>
              <a:t>– Instituto Brasileiro de Engenharia de Custos</a:t>
            </a:r>
            <a:endParaRPr lang="pt-BR" sz="2400" dirty="0">
              <a:latin typeface="Verdana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03200" y="1065213"/>
            <a:ext cx="11771313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400" dirty="0">
                <a:latin typeface="Verdana" pitchFamily="34" charset="0"/>
              </a:rPr>
              <a:t>Quais são os motivos que fazem com que as empresas não </a:t>
            </a:r>
            <a:r>
              <a:rPr lang="pt-BR" sz="2400" dirty="0" smtClean="0">
                <a:latin typeface="Verdana" pitchFamily="34" charset="0"/>
              </a:rPr>
              <a:t>tenham mecanismos eficazes </a:t>
            </a:r>
            <a:r>
              <a:rPr lang="pt-BR" sz="2400" dirty="0" smtClean="0">
                <a:latin typeface="Verdana" pitchFamily="34" charset="0"/>
              </a:rPr>
              <a:t>de Controle e Gestão de Resultado em Obras?</a:t>
            </a:r>
            <a:endParaRPr lang="pt-BR" sz="2400" dirty="0">
              <a:latin typeface="Verdana" pitchFamily="34" charset="0"/>
            </a:endParaRPr>
          </a:p>
          <a:p>
            <a:endParaRPr lang="pt-BR" sz="2400" dirty="0" smtClean="0">
              <a:latin typeface="Verdana" pitchFamily="34" charset="0"/>
            </a:endParaRPr>
          </a:p>
          <a:p>
            <a:r>
              <a:rPr lang="pt-BR" sz="2400" dirty="0">
                <a:latin typeface="Verdana" pitchFamily="34" charset="0"/>
              </a:rPr>
              <a:t>- Falta de referências bibliográficas no </a:t>
            </a:r>
            <a:r>
              <a:rPr lang="pt-BR" sz="2400" dirty="0" smtClean="0">
                <a:latin typeface="Verdana" pitchFamily="34" charset="0"/>
              </a:rPr>
              <a:t>assunto;</a:t>
            </a:r>
            <a:endParaRPr lang="pt-BR" sz="2400" dirty="0">
              <a:latin typeface="Verdana" pitchFamily="34" charset="0"/>
            </a:endParaRPr>
          </a:p>
          <a:p>
            <a:r>
              <a:rPr lang="pt-BR" sz="2400" dirty="0" smtClean="0">
                <a:latin typeface="Verdana" pitchFamily="34" charset="0"/>
              </a:rPr>
              <a:t>- </a:t>
            </a:r>
            <a:r>
              <a:rPr lang="pt-BR" sz="2400" dirty="0" smtClean="0">
                <a:latin typeface="Verdana" pitchFamily="34" charset="0"/>
              </a:rPr>
              <a:t>Confusão de </a:t>
            </a:r>
            <a:r>
              <a:rPr lang="pt-BR" sz="2400" dirty="0" smtClean="0">
                <a:latin typeface="Verdana" pitchFamily="34" charset="0"/>
              </a:rPr>
              <a:t>conceitos: Controles Físico x Financeiro x Econômico;</a:t>
            </a:r>
          </a:p>
          <a:p>
            <a:r>
              <a:rPr lang="pt-BR" sz="2400" dirty="0" smtClean="0">
                <a:latin typeface="Verdana" pitchFamily="34" charset="0"/>
              </a:rPr>
              <a:t>- </a:t>
            </a:r>
            <a:r>
              <a:rPr lang="pt-BR" sz="2400" dirty="0" smtClean="0">
                <a:latin typeface="Verdana" pitchFamily="34" charset="0"/>
              </a:rPr>
              <a:t>Confusão de </a:t>
            </a:r>
            <a:r>
              <a:rPr lang="pt-BR" sz="2400" dirty="0" smtClean="0">
                <a:latin typeface="Verdana" pitchFamily="34" charset="0"/>
              </a:rPr>
              <a:t>objetivos de informações: Fins Operacional x Tático x Estratégico.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Verdana" pitchFamily="34" charset="0"/>
            </a:endParaRPr>
          </a:p>
          <a:p>
            <a:r>
              <a:rPr lang="pt-BR" sz="2400" dirty="0" smtClean="0">
                <a:latin typeface="Verdana" pitchFamily="34" charset="0"/>
              </a:rPr>
              <a:t>Metodologias mais utilizadas pela PSG:</a:t>
            </a:r>
          </a:p>
          <a:p>
            <a:endParaRPr lang="pt-BR" sz="2400" dirty="0" smtClean="0">
              <a:latin typeface="Verdana" pitchFamily="34" charset="0"/>
            </a:endParaRPr>
          </a:p>
          <a:p>
            <a:r>
              <a:rPr lang="pt-BR" sz="2400" dirty="0">
                <a:latin typeface="Verdana" pitchFamily="34" charset="0"/>
              </a:rPr>
              <a:t>- </a:t>
            </a:r>
            <a:r>
              <a:rPr lang="pt-BR" sz="2400" dirty="0" smtClean="0">
                <a:latin typeface="Verdana" pitchFamily="34" charset="0"/>
              </a:rPr>
              <a:t>PMBOK </a:t>
            </a:r>
            <a:r>
              <a:rPr lang="pt-BR" sz="2400" dirty="0">
                <a:latin typeface="Verdana" pitchFamily="34" charset="0"/>
              </a:rPr>
              <a:t>(Análise do Valor </a:t>
            </a:r>
            <a:r>
              <a:rPr lang="pt-BR" sz="2400" dirty="0" smtClean="0">
                <a:latin typeface="Verdana" pitchFamily="34" charset="0"/>
              </a:rPr>
              <a:t>Agregado)</a:t>
            </a:r>
            <a:endParaRPr lang="pt-BR" sz="2400" dirty="0">
              <a:latin typeface="Verdana" pitchFamily="34" charset="0"/>
            </a:endParaRPr>
          </a:p>
          <a:p>
            <a:r>
              <a:rPr lang="pt-BR" sz="2400" dirty="0" smtClean="0">
                <a:latin typeface="Verdana" pitchFamily="34" charset="0"/>
              </a:rPr>
              <a:t>- Contabilidade </a:t>
            </a:r>
            <a:r>
              <a:rPr lang="pt-BR" sz="2400" dirty="0">
                <a:latin typeface="Verdana" pitchFamily="34" charset="0"/>
              </a:rPr>
              <a:t>Gerencial (</a:t>
            </a:r>
            <a:r>
              <a:rPr lang="pt-BR" sz="2400" dirty="0" smtClean="0">
                <a:latin typeface="Verdana" pitchFamily="34" charset="0"/>
              </a:rPr>
              <a:t>DRE – Demonstração de Resultado no Exercício)</a:t>
            </a:r>
            <a:endParaRPr lang="pt-BR" sz="2400" dirty="0">
              <a:latin typeface="Verdana" pitchFamily="34" charset="0"/>
            </a:endParaRPr>
          </a:p>
          <a:p>
            <a:r>
              <a:rPr lang="pt-BR" sz="2400" dirty="0">
                <a:latin typeface="Verdana" pitchFamily="34" charset="0"/>
              </a:rPr>
              <a:t>- Orçamento </a:t>
            </a:r>
            <a:r>
              <a:rPr lang="pt-BR" sz="2400" dirty="0" smtClean="0">
                <a:latin typeface="Verdana" pitchFamily="34" charset="0"/>
              </a:rPr>
              <a:t>Previsto</a:t>
            </a:r>
            <a:endParaRPr lang="pt-BR" sz="2400" dirty="0">
              <a:latin typeface="Verdana" pitchFamily="34" charset="0"/>
            </a:endParaRPr>
          </a:p>
          <a:p>
            <a:r>
              <a:rPr lang="pt-BR" sz="2400" dirty="0">
                <a:latin typeface="Verdana" pitchFamily="34" charset="0"/>
              </a:rPr>
              <a:t>- </a:t>
            </a:r>
            <a:r>
              <a:rPr lang="pt-BR" sz="2400" dirty="0" smtClean="0">
                <a:latin typeface="Verdana" pitchFamily="34" charset="0"/>
              </a:rPr>
              <a:t>PDCA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203200" y="1065213"/>
            <a:ext cx="1177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latin typeface="Verdana" pitchFamily="34" charset="0"/>
              </a:rPr>
              <a:t>Principais </a:t>
            </a:r>
            <a:r>
              <a:rPr lang="pt-BR" sz="2400" dirty="0" smtClean="0">
                <a:latin typeface="Verdana" pitchFamily="34" charset="0"/>
              </a:rPr>
              <a:t>pilares </a:t>
            </a:r>
            <a:r>
              <a:rPr lang="pt-BR" sz="2400" dirty="0" smtClean="0">
                <a:latin typeface="Verdana" pitchFamily="34" charset="0"/>
              </a:rPr>
              <a:t>da </a:t>
            </a:r>
            <a:r>
              <a:rPr lang="pt-BR" sz="2400" dirty="0">
                <a:latin typeface="Verdana" pitchFamily="34" charset="0"/>
              </a:rPr>
              <a:t>G</a:t>
            </a:r>
            <a:r>
              <a:rPr lang="pt-BR" sz="2400" dirty="0" smtClean="0">
                <a:latin typeface="Verdana" pitchFamily="34" charset="0"/>
              </a:rPr>
              <a:t>estão de Resultados em Obras</a:t>
            </a:r>
            <a:endParaRPr lang="pt-BR" sz="2400" dirty="0">
              <a:latin typeface="Verdana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87129344"/>
              </p:ext>
            </p:extLst>
          </p:nvPr>
        </p:nvGraphicFramePr>
        <p:xfrm>
          <a:off x="2032000" y="2044930"/>
          <a:ext cx="8128000" cy="461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03200" y="1065213"/>
            <a:ext cx="117713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400" dirty="0" smtClean="0">
                <a:latin typeface="Verdana" pitchFamily="34" charset="0"/>
              </a:rPr>
              <a:t>Principais objetivos</a:t>
            </a:r>
            <a:endParaRPr lang="pt-BR" sz="2400" dirty="0">
              <a:latin typeface="Verdana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88528100"/>
              </p:ext>
            </p:extLst>
          </p:nvPr>
        </p:nvGraphicFramePr>
        <p:xfrm>
          <a:off x="203200" y="2080540"/>
          <a:ext cx="11771085" cy="467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32861" y="2413728"/>
            <a:ext cx="131805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latin typeface="Calibri" pitchFamily="34" charset="0"/>
              </a:rPr>
              <a:t>Estratégico</a:t>
            </a:r>
          </a:p>
          <a:p>
            <a:endParaRPr lang="pt-BR" dirty="0" smtClean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  <a:p>
            <a:endParaRPr lang="pt-BR" dirty="0" smtClean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  <a:p>
            <a:r>
              <a:rPr lang="pt-BR" dirty="0">
                <a:latin typeface="Calibri" pitchFamily="34" charset="0"/>
              </a:rPr>
              <a:t>Tático</a:t>
            </a:r>
          </a:p>
          <a:p>
            <a:endParaRPr lang="pt-BR" dirty="0">
              <a:latin typeface="Calibri" pitchFamily="34" charset="0"/>
            </a:endParaRPr>
          </a:p>
          <a:p>
            <a:endParaRPr lang="pt-BR" dirty="0" smtClean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  <a:p>
            <a:r>
              <a:rPr lang="pt-BR" dirty="0">
                <a:latin typeface="Calibri" pitchFamily="34" charset="0"/>
              </a:rPr>
              <a:t>Operacional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3" grpId="0">
        <p:bldAsOne/>
      </p:bldGraphic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03200" y="1065213"/>
            <a:ext cx="11771313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400" dirty="0" smtClean="0">
                <a:latin typeface="Verdana" pitchFamily="34" charset="0"/>
              </a:rPr>
              <a:t>O que tem de mais comum no mercado?</a:t>
            </a:r>
          </a:p>
          <a:p>
            <a:endParaRPr lang="pt-BR" sz="2400" dirty="0">
              <a:latin typeface="Verdana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Verdana" pitchFamily="34" charset="0"/>
              </a:rPr>
              <a:t>Existem empresas que elaboram o relatório de resultado com a equipe da obra e apresenta para o setor de controladoria da sede. A controladoria faz sua análise e pede algumas evidências (as vezes tem que ir na obra para fazer auditorias), é agendada uma reunião mensal para que a gerência da obra apresente o resultado para a diretoria da empresa.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Verdana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Verdana" pitchFamily="34" charset="0"/>
              </a:rPr>
              <a:t>Existem empresas que elaboram o relatório com uma equipe na sede, solicitando, para as obras, alguns dados necessários para a elaboração do relatório de resultado. Esse relatório é enviado para análise da obra. Agenda-se uma reunião mensal para que a gerência da obra apresente o resultado para a diretoria da empresa.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03200" y="1065213"/>
            <a:ext cx="11771313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400" dirty="0" smtClean="0">
                <a:latin typeface="Verdana" pitchFamily="34" charset="0"/>
              </a:rPr>
              <a:t>Resumo de como fazer?</a:t>
            </a:r>
          </a:p>
          <a:p>
            <a:endParaRPr lang="pt-BR" sz="2400" dirty="0">
              <a:latin typeface="Verdana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Verdana" pitchFamily="34" charset="0"/>
              </a:rPr>
              <a:t>Entender como funciona a Infraestrutura de TI da empresa. Se necessário implantar / ajustar;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Verdana" pitchFamily="34" charset="0"/>
              </a:rPr>
              <a:t>Estudar o ERP que a empresa utiliza. Se necessário implantar / reestruturar / ajustar. A PSG terá que importar dados (Unidades de Negócios, Planos de Contas Gerenciais, Lançamentos de Competência, Vencimento e Caixa);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Verdana" pitchFamily="34" charset="0"/>
              </a:rPr>
              <a:t>Elaborar o relatório de acompanhamento mensal de resultado de obra no </a:t>
            </a:r>
            <a:r>
              <a:rPr lang="pt-BR" sz="2400" dirty="0" smtClean="0">
                <a:latin typeface="Verdana" pitchFamily="34" charset="0"/>
              </a:rPr>
              <a:t>Sistema </a:t>
            </a:r>
            <a:r>
              <a:rPr lang="pt-BR" sz="2400" dirty="0" smtClean="0">
                <a:latin typeface="Verdana" pitchFamily="34" charset="0"/>
              </a:rPr>
              <a:t>Integra;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Verdana" pitchFamily="34" charset="0"/>
              </a:rPr>
              <a:t>Fazer reuniões mensais de acompanhamento com a apresentação dos gerentes de contratos.</a:t>
            </a:r>
          </a:p>
          <a:p>
            <a:pPr marL="342900" indent="-342900">
              <a:buFontTx/>
              <a:buChar char="-"/>
            </a:pPr>
            <a:endParaRPr lang="pt-BR" sz="2400" dirty="0" smtClean="0">
              <a:latin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4182" b="5326"/>
          <a:stretch/>
        </p:blipFill>
        <p:spPr>
          <a:xfrm>
            <a:off x="203200" y="2538364"/>
            <a:ext cx="6505575" cy="3309836"/>
          </a:xfrm>
          <a:prstGeom prst="rect">
            <a:avLst/>
          </a:prstGeom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03200" y="1065213"/>
            <a:ext cx="1177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latin typeface="Verdana" pitchFamily="34" charset="0"/>
              </a:rPr>
              <a:t>Sistema Integra</a:t>
            </a:r>
            <a:endParaRPr lang="pt-BR" sz="2400" dirty="0">
              <a:latin typeface="Verdana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938" y="1738463"/>
            <a:ext cx="6505575" cy="36576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03197" y="2184680"/>
            <a:ext cx="11771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 smtClean="0">
                <a:latin typeface="Verdana" pitchFamily="34" charset="0"/>
              </a:rPr>
              <a:t>Site</a:t>
            </a:r>
            <a:endParaRPr lang="pt-BR" sz="1400" dirty="0">
              <a:latin typeface="Verdana" pitchFamily="34" charset="0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203198" y="5441970"/>
            <a:ext cx="11771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 dirty="0" smtClean="0">
                <a:latin typeface="Verdana" pitchFamily="34" charset="0"/>
              </a:rPr>
              <a:t>Gerador de Arquivos – Exportação de Dados</a:t>
            </a:r>
            <a:endParaRPr lang="pt-BR" sz="1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825283"/>
            <a:ext cx="6496050" cy="3657600"/>
          </a:xfrm>
          <a:prstGeom prst="rect">
            <a:avLst/>
          </a:prstGeom>
        </p:spPr>
      </p:pic>
      <p:sp>
        <p:nvSpPr>
          <p:cNvPr id="2355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0883"/>
          </a:xfrm>
          <a:prstGeom prst="rect">
            <a:avLst/>
          </a:prstGeom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03200" y="1065213"/>
            <a:ext cx="1177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latin typeface="Verdana" pitchFamily="34" charset="0"/>
              </a:rPr>
              <a:t>Sistema Integra</a:t>
            </a:r>
            <a:endParaRPr lang="pt-BR" sz="2400" dirty="0">
              <a:latin typeface="Verdan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463" y="2669280"/>
            <a:ext cx="6496050" cy="36576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356616" y="5056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www.psgengenharia.com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03199" y="5549645"/>
            <a:ext cx="11771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 smtClean="0">
                <a:latin typeface="Verdana" pitchFamily="34" charset="0"/>
              </a:rPr>
              <a:t>Planilha – ambiente de desenvolvimento</a:t>
            </a:r>
            <a:endParaRPr lang="pt-BR" sz="1400" dirty="0">
              <a:latin typeface="Verdana" pitchFamily="34" charset="0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203198" y="2279950"/>
            <a:ext cx="11771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 dirty="0" smtClean="0">
                <a:latin typeface="Verdana" pitchFamily="34" charset="0"/>
              </a:rPr>
              <a:t>Exemplo de uma Planilha desenvolvida</a:t>
            </a:r>
            <a:endParaRPr lang="pt-B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9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845</Words>
  <Application>Microsoft Office PowerPoint</Application>
  <PresentationFormat>Widescreen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din-next-w01-light</vt:lpstr>
      <vt:lpstr>Microsoft Himalaya</vt:lpstr>
      <vt:lpstr>Myriad Arabic</vt:lpstr>
      <vt:lpstr>Myriad Pro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Andrade Bichuette Coelho (Quebec)</dc:creator>
  <cp:lastModifiedBy>Daniel Andrade Bichuette Coelho (Quebec)</cp:lastModifiedBy>
  <cp:revision>126</cp:revision>
  <dcterms:created xsi:type="dcterms:W3CDTF">2017-02-06T10:30:35Z</dcterms:created>
  <dcterms:modified xsi:type="dcterms:W3CDTF">2017-07-19T16:15:01Z</dcterms:modified>
</cp:coreProperties>
</file>