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64" r:id="rId5"/>
    <p:sldId id="260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4" r:id="rId53"/>
  </p:sldIdLst>
  <p:sldSz cx="12192000" cy="6858000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-30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029BBE-4D95-4786-B721-C817BDEFF237}" type="doc">
      <dgm:prSet loTypeId="urn:microsoft.com/office/officeart/2005/8/layout/cycle5" loCatId="cycle" qsTypeId="urn:microsoft.com/office/officeart/2005/8/quickstyle/simple1#2" qsCatId="simple" csTypeId="urn:microsoft.com/office/officeart/2005/8/colors/accent1_2#3" csCatId="accent1" phldr="1"/>
      <dgm:spPr/>
      <dgm:t>
        <a:bodyPr/>
        <a:lstStyle/>
        <a:p>
          <a:endParaRPr lang="pt-BR"/>
        </a:p>
      </dgm:t>
    </dgm:pt>
    <dgm:pt modelId="{B45687C6-53D0-48F0-B035-D41AABAF37B8}">
      <dgm:prSet phldrT="[Texto]" custT="1"/>
      <dgm:spPr>
        <a:gradFill flip="none" rotWithShape="0">
          <a:gsLst>
            <a:gs pos="0">
              <a:srgbClr val="996633">
                <a:shade val="30000"/>
                <a:satMod val="115000"/>
              </a:srgbClr>
            </a:gs>
            <a:gs pos="50000">
              <a:srgbClr val="996633">
                <a:shade val="67500"/>
                <a:satMod val="115000"/>
              </a:srgbClr>
            </a:gs>
            <a:gs pos="100000">
              <a:srgbClr val="996633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pt-BR" sz="1600" dirty="0" smtClean="0"/>
            <a:t>Cadastros Objetivos</a:t>
          </a:r>
          <a:endParaRPr lang="pt-BR" sz="1600" dirty="0"/>
        </a:p>
      </dgm:t>
    </dgm:pt>
    <dgm:pt modelId="{65E3B110-256A-4609-80C6-69E17EDDFDB0}" type="parTrans" cxnId="{7C9FE4C5-6134-44D1-B342-AF530D7D6929}">
      <dgm:prSet/>
      <dgm:spPr/>
      <dgm:t>
        <a:bodyPr/>
        <a:lstStyle/>
        <a:p>
          <a:endParaRPr lang="pt-BR"/>
        </a:p>
      </dgm:t>
    </dgm:pt>
    <dgm:pt modelId="{6B82FBA7-A27B-4313-B60A-FF791FC60C1B}" type="sibTrans" cxnId="{7C9FE4C5-6134-44D1-B342-AF530D7D6929}">
      <dgm:prSet/>
      <dgm:spPr>
        <a:ln>
          <a:solidFill>
            <a:srgbClr val="996633"/>
          </a:solidFill>
        </a:ln>
      </dgm:spPr>
      <dgm:t>
        <a:bodyPr/>
        <a:lstStyle/>
        <a:p>
          <a:endParaRPr lang="pt-BR"/>
        </a:p>
      </dgm:t>
    </dgm:pt>
    <dgm:pt modelId="{3BAFE25E-F599-4B40-A037-66C0C179F1F5}">
      <dgm:prSet phldrT="[Texto]" custT="1"/>
      <dgm:spPr>
        <a:gradFill flip="none" rotWithShape="0">
          <a:gsLst>
            <a:gs pos="0">
              <a:srgbClr val="996633">
                <a:shade val="30000"/>
                <a:satMod val="115000"/>
              </a:srgbClr>
            </a:gs>
            <a:gs pos="50000">
              <a:srgbClr val="996633">
                <a:shade val="67500"/>
                <a:satMod val="115000"/>
              </a:srgbClr>
            </a:gs>
            <a:gs pos="100000">
              <a:srgbClr val="996633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pt-BR" sz="1600" dirty="0" smtClean="0"/>
            <a:t>Operações simplificadas</a:t>
          </a:r>
        </a:p>
      </dgm:t>
    </dgm:pt>
    <dgm:pt modelId="{DC21AFA7-6E7D-4214-A514-228E03BE9C53}" type="parTrans" cxnId="{BE60EFE0-5DED-4232-82AA-A872A219C9BE}">
      <dgm:prSet/>
      <dgm:spPr/>
      <dgm:t>
        <a:bodyPr/>
        <a:lstStyle/>
        <a:p>
          <a:endParaRPr lang="pt-BR"/>
        </a:p>
      </dgm:t>
    </dgm:pt>
    <dgm:pt modelId="{FD669F72-95AC-44AC-91BE-0813B9F8E0D1}" type="sibTrans" cxnId="{BE60EFE0-5DED-4232-82AA-A872A219C9BE}">
      <dgm:prSet/>
      <dgm:spPr>
        <a:ln>
          <a:solidFill>
            <a:srgbClr val="996633"/>
          </a:solidFill>
        </a:ln>
      </dgm:spPr>
      <dgm:t>
        <a:bodyPr/>
        <a:lstStyle/>
        <a:p>
          <a:endParaRPr lang="pt-BR"/>
        </a:p>
      </dgm:t>
    </dgm:pt>
    <dgm:pt modelId="{45C194E0-BA06-4A80-A84C-DEF3217C8998}">
      <dgm:prSet phldrT="[Texto]" custT="1"/>
      <dgm:spPr>
        <a:gradFill flip="none" rotWithShape="1">
          <a:gsLst>
            <a:gs pos="0">
              <a:srgbClr val="996633">
                <a:shade val="30000"/>
                <a:satMod val="115000"/>
              </a:srgbClr>
            </a:gs>
            <a:gs pos="50000">
              <a:srgbClr val="996633">
                <a:shade val="67500"/>
                <a:satMod val="115000"/>
              </a:srgbClr>
            </a:gs>
            <a:gs pos="100000">
              <a:srgbClr val="996633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pt-BR" sz="1600" dirty="0" smtClean="0"/>
            <a:t>Processos já definidos</a:t>
          </a:r>
          <a:endParaRPr lang="pt-BR" sz="1600" dirty="0"/>
        </a:p>
      </dgm:t>
    </dgm:pt>
    <dgm:pt modelId="{DD0B0A16-7A47-40F2-9D64-33B353032E1C}" type="parTrans" cxnId="{EAF4D83D-4A82-450C-950A-85EC1E813BE8}">
      <dgm:prSet/>
      <dgm:spPr/>
      <dgm:t>
        <a:bodyPr/>
        <a:lstStyle/>
        <a:p>
          <a:endParaRPr lang="pt-BR"/>
        </a:p>
      </dgm:t>
    </dgm:pt>
    <dgm:pt modelId="{350906FE-9027-4CD8-8EA5-4BE801E0CE4E}" type="sibTrans" cxnId="{EAF4D83D-4A82-450C-950A-85EC1E813BE8}">
      <dgm:prSet/>
      <dgm:spPr>
        <a:ln>
          <a:solidFill>
            <a:srgbClr val="996633"/>
          </a:solidFill>
        </a:ln>
      </dgm:spPr>
      <dgm:t>
        <a:bodyPr/>
        <a:lstStyle/>
        <a:p>
          <a:endParaRPr lang="pt-BR"/>
        </a:p>
      </dgm:t>
    </dgm:pt>
    <dgm:pt modelId="{282232F1-E433-456A-A6F7-7CA09080839B}">
      <dgm:prSet phldrT="[Texto]" custT="1"/>
      <dgm:spPr>
        <a:gradFill flip="none" rotWithShape="0">
          <a:gsLst>
            <a:gs pos="0">
              <a:srgbClr val="996633">
                <a:shade val="30000"/>
                <a:satMod val="115000"/>
              </a:srgbClr>
            </a:gs>
            <a:gs pos="50000">
              <a:srgbClr val="996633">
                <a:shade val="67500"/>
                <a:satMod val="115000"/>
              </a:srgbClr>
            </a:gs>
            <a:gs pos="100000">
              <a:srgbClr val="996633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pt-BR" sz="1600" dirty="0" smtClean="0"/>
            <a:t>Relatório principal em uma página</a:t>
          </a:r>
          <a:endParaRPr lang="pt-BR" sz="1600" dirty="0"/>
        </a:p>
      </dgm:t>
    </dgm:pt>
    <dgm:pt modelId="{1AEF15EB-00E1-49F6-8641-4607F75C95FB}" type="parTrans" cxnId="{59BED073-35E1-4BEA-A87F-05750D8B7C37}">
      <dgm:prSet/>
      <dgm:spPr/>
      <dgm:t>
        <a:bodyPr/>
        <a:lstStyle/>
        <a:p>
          <a:endParaRPr lang="pt-BR"/>
        </a:p>
      </dgm:t>
    </dgm:pt>
    <dgm:pt modelId="{F3B8DA75-212C-41F0-86F4-A27249FD714B}" type="sibTrans" cxnId="{59BED073-35E1-4BEA-A87F-05750D8B7C37}">
      <dgm:prSet/>
      <dgm:spPr>
        <a:ln>
          <a:solidFill>
            <a:srgbClr val="996633"/>
          </a:solidFill>
        </a:ln>
      </dgm:spPr>
      <dgm:t>
        <a:bodyPr/>
        <a:lstStyle/>
        <a:p>
          <a:endParaRPr lang="pt-BR"/>
        </a:p>
      </dgm:t>
    </dgm:pt>
    <dgm:pt modelId="{676A1926-97AC-46D4-9D22-D36C1074CD31}">
      <dgm:prSet phldrT="[Texto]" custT="1"/>
      <dgm:spPr>
        <a:gradFill flip="none" rotWithShape="0">
          <a:gsLst>
            <a:gs pos="0">
              <a:srgbClr val="996633">
                <a:shade val="30000"/>
                <a:satMod val="115000"/>
              </a:srgbClr>
            </a:gs>
            <a:gs pos="50000">
              <a:srgbClr val="996633">
                <a:shade val="67500"/>
                <a:satMod val="115000"/>
              </a:srgbClr>
            </a:gs>
            <a:gs pos="100000">
              <a:srgbClr val="996633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pt-BR" sz="1600" dirty="0" smtClean="0"/>
            <a:t>Informações gerenciais</a:t>
          </a:r>
          <a:endParaRPr lang="pt-BR" sz="1600" dirty="0"/>
        </a:p>
      </dgm:t>
    </dgm:pt>
    <dgm:pt modelId="{04DA68E3-03B3-4D88-AF12-4C909E765D16}" type="parTrans" cxnId="{001AE074-9FD3-46EF-9CC9-F9E4B8CA8353}">
      <dgm:prSet/>
      <dgm:spPr/>
      <dgm:t>
        <a:bodyPr/>
        <a:lstStyle/>
        <a:p>
          <a:endParaRPr lang="pt-BR"/>
        </a:p>
      </dgm:t>
    </dgm:pt>
    <dgm:pt modelId="{F4225EAE-EA41-40A3-BF2A-0E0A2838B43E}" type="sibTrans" cxnId="{001AE074-9FD3-46EF-9CC9-F9E4B8CA8353}">
      <dgm:prSet/>
      <dgm:spPr>
        <a:solidFill>
          <a:srgbClr val="996633"/>
        </a:solidFill>
        <a:ln>
          <a:solidFill>
            <a:srgbClr val="996633"/>
          </a:solidFill>
        </a:ln>
      </dgm:spPr>
      <dgm:t>
        <a:bodyPr/>
        <a:lstStyle/>
        <a:p>
          <a:endParaRPr lang="pt-BR"/>
        </a:p>
      </dgm:t>
    </dgm:pt>
    <dgm:pt modelId="{B3855FDC-BEFF-4AAD-80C0-46122BCAD6CC}" type="pres">
      <dgm:prSet presAssocID="{C2029BBE-4D95-4786-B721-C817BDEFF23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ADAF485-1ACF-4F8E-8869-FDD43837581D}" type="pres">
      <dgm:prSet presAssocID="{B45687C6-53D0-48F0-B035-D41AABAF37B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D17C33D-F4BA-40CF-8EF2-E8CBF947F0D1}" type="pres">
      <dgm:prSet presAssocID="{B45687C6-53D0-48F0-B035-D41AABAF37B8}" presName="spNode" presStyleCnt="0"/>
      <dgm:spPr/>
    </dgm:pt>
    <dgm:pt modelId="{BAD0668F-6CDA-4EF4-958C-33AEEFE0B0FC}" type="pres">
      <dgm:prSet presAssocID="{6B82FBA7-A27B-4313-B60A-FF791FC60C1B}" presName="sibTrans" presStyleLbl="sibTrans1D1" presStyleIdx="0" presStyleCnt="5"/>
      <dgm:spPr/>
      <dgm:t>
        <a:bodyPr/>
        <a:lstStyle/>
        <a:p>
          <a:endParaRPr lang="pt-BR"/>
        </a:p>
      </dgm:t>
    </dgm:pt>
    <dgm:pt modelId="{F899EBC4-48B5-4C58-84B6-6F95CDF939B8}" type="pres">
      <dgm:prSet presAssocID="{3BAFE25E-F599-4B40-A037-66C0C179F1F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04C16DA-9475-474F-935D-4599857E72A8}" type="pres">
      <dgm:prSet presAssocID="{3BAFE25E-F599-4B40-A037-66C0C179F1F5}" presName="spNode" presStyleCnt="0"/>
      <dgm:spPr/>
    </dgm:pt>
    <dgm:pt modelId="{A4902994-0F1A-47F4-8F99-EF9B691F2C11}" type="pres">
      <dgm:prSet presAssocID="{FD669F72-95AC-44AC-91BE-0813B9F8E0D1}" presName="sibTrans" presStyleLbl="sibTrans1D1" presStyleIdx="1" presStyleCnt="5"/>
      <dgm:spPr/>
      <dgm:t>
        <a:bodyPr/>
        <a:lstStyle/>
        <a:p>
          <a:endParaRPr lang="pt-BR"/>
        </a:p>
      </dgm:t>
    </dgm:pt>
    <dgm:pt modelId="{D7FFE0F7-2C9F-418A-A0EB-9C1FC055309B}" type="pres">
      <dgm:prSet presAssocID="{45C194E0-BA06-4A80-A84C-DEF3217C899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7742747-3C60-421C-A576-8C0235C078BA}" type="pres">
      <dgm:prSet presAssocID="{45C194E0-BA06-4A80-A84C-DEF3217C8998}" presName="spNode" presStyleCnt="0"/>
      <dgm:spPr/>
    </dgm:pt>
    <dgm:pt modelId="{2BB29798-F19A-4363-86B0-6A7A6B7305A5}" type="pres">
      <dgm:prSet presAssocID="{350906FE-9027-4CD8-8EA5-4BE801E0CE4E}" presName="sibTrans" presStyleLbl="sibTrans1D1" presStyleIdx="2" presStyleCnt="5"/>
      <dgm:spPr/>
      <dgm:t>
        <a:bodyPr/>
        <a:lstStyle/>
        <a:p>
          <a:endParaRPr lang="pt-BR"/>
        </a:p>
      </dgm:t>
    </dgm:pt>
    <dgm:pt modelId="{ACF84247-ABB7-4614-A14E-5FF16AAA25C6}" type="pres">
      <dgm:prSet presAssocID="{282232F1-E433-456A-A6F7-7CA09080839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2DBD764-3169-41F3-9613-17F684786962}" type="pres">
      <dgm:prSet presAssocID="{282232F1-E433-456A-A6F7-7CA09080839B}" presName="spNode" presStyleCnt="0"/>
      <dgm:spPr/>
    </dgm:pt>
    <dgm:pt modelId="{4C8BE1C8-235A-4FA8-A681-6D544D4306E5}" type="pres">
      <dgm:prSet presAssocID="{F3B8DA75-212C-41F0-86F4-A27249FD714B}" presName="sibTrans" presStyleLbl="sibTrans1D1" presStyleIdx="3" presStyleCnt="5"/>
      <dgm:spPr/>
      <dgm:t>
        <a:bodyPr/>
        <a:lstStyle/>
        <a:p>
          <a:endParaRPr lang="pt-BR"/>
        </a:p>
      </dgm:t>
    </dgm:pt>
    <dgm:pt modelId="{B87C9775-451E-4762-8331-1872ECA6EC70}" type="pres">
      <dgm:prSet presAssocID="{676A1926-97AC-46D4-9D22-D36C1074CD3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EC1B873-63E9-4DB6-839E-86171657D824}" type="pres">
      <dgm:prSet presAssocID="{676A1926-97AC-46D4-9D22-D36C1074CD31}" presName="spNode" presStyleCnt="0"/>
      <dgm:spPr/>
    </dgm:pt>
    <dgm:pt modelId="{93E4F710-1FF5-4353-96BF-F1E03328D7FA}" type="pres">
      <dgm:prSet presAssocID="{F4225EAE-EA41-40A3-BF2A-0E0A2838B43E}" presName="sibTrans" presStyleLbl="sibTrans1D1" presStyleIdx="4" presStyleCnt="5"/>
      <dgm:spPr/>
      <dgm:t>
        <a:bodyPr/>
        <a:lstStyle/>
        <a:p>
          <a:endParaRPr lang="pt-BR"/>
        </a:p>
      </dgm:t>
    </dgm:pt>
  </dgm:ptLst>
  <dgm:cxnLst>
    <dgm:cxn modelId="{9C14E7A4-9FBE-4813-B53A-7FD0E1BD306A}" type="presOf" srcId="{6B82FBA7-A27B-4313-B60A-FF791FC60C1B}" destId="{BAD0668F-6CDA-4EF4-958C-33AEEFE0B0FC}" srcOrd="0" destOrd="0" presId="urn:microsoft.com/office/officeart/2005/8/layout/cycle5"/>
    <dgm:cxn modelId="{BE60EFE0-5DED-4232-82AA-A872A219C9BE}" srcId="{C2029BBE-4D95-4786-B721-C817BDEFF237}" destId="{3BAFE25E-F599-4B40-A037-66C0C179F1F5}" srcOrd="1" destOrd="0" parTransId="{DC21AFA7-6E7D-4214-A514-228E03BE9C53}" sibTransId="{FD669F72-95AC-44AC-91BE-0813B9F8E0D1}"/>
    <dgm:cxn modelId="{559B7328-BCA8-452D-9739-C938C138A16E}" type="presOf" srcId="{F3B8DA75-212C-41F0-86F4-A27249FD714B}" destId="{4C8BE1C8-235A-4FA8-A681-6D544D4306E5}" srcOrd="0" destOrd="0" presId="urn:microsoft.com/office/officeart/2005/8/layout/cycle5"/>
    <dgm:cxn modelId="{DAE4D08D-BB74-4886-B87C-D0F06EBEBB7F}" type="presOf" srcId="{282232F1-E433-456A-A6F7-7CA09080839B}" destId="{ACF84247-ABB7-4614-A14E-5FF16AAA25C6}" srcOrd="0" destOrd="0" presId="urn:microsoft.com/office/officeart/2005/8/layout/cycle5"/>
    <dgm:cxn modelId="{EAF4D83D-4A82-450C-950A-85EC1E813BE8}" srcId="{C2029BBE-4D95-4786-B721-C817BDEFF237}" destId="{45C194E0-BA06-4A80-A84C-DEF3217C8998}" srcOrd="2" destOrd="0" parTransId="{DD0B0A16-7A47-40F2-9D64-33B353032E1C}" sibTransId="{350906FE-9027-4CD8-8EA5-4BE801E0CE4E}"/>
    <dgm:cxn modelId="{7C9FE4C5-6134-44D1-B342-AF530D7D6929}" srcId="{C2029BBE-4D95-4786-B721-C817BDEFF237}" destId="{B45687C6-53D0-48F0-B035-D41AABAF37B8}" srcOrd="0" destOrd="0" parTransId="{65E3B110-256A-4609-80C6-69E17EDDFDB0}" sibTransId="{6B82FBA7-A27B-4313-B60A-FF791FC60C1B}"/>
    <dgm:cxn modelId="{040AAB51-7EF3-4D54-92E6-BAE40F5C5E2E}" type="presOf" srcId="{45C194E0-BA06-4A80-A84C-DEF3217C8998}" destId="{D7FFE0F7-2C9F-418A-A0EB-9C1FC055309B}" srcOrd="0" destOrd="0" presId="urn:microsoft.com/office/officeart/2005/8/layout/cycle5"/>
    <dgm:cxn modelId="{4B266E76-CB0F-40F5-8DAE-E1B3BBC158DE}" type="presOf" srcId="{B45687C6-53D0-48F0-B035-D41AABAF37B8}" destId="{4ADAF485-1ACF-4F8E-8869-FDD43837581D}" srcOrd="0" destOrd="0" presId="urn:microsoft.com/office/officeart/2005/8/layout/cycle5"/>
    <dgm:cxn modelId="{996366BD-B386-4053-9B5C-B45B1B4D0CAA}" type="presOf" srcId="{F4225EAE-EA41-40A3-BF2A-0E0A2838B43E}" destId="{93E4F710-1FF5-4353-96BF-F1E03328D7FA}" srcOrd="0" destOrd="0" presId="urn:microsoft.com/office/officeart/2005/8/layout/cycle5"/>
    <dgm:cxn modelId="{59BED073-35E1-4BEA-A87F-05750D8B7C37}" srcId="{C2029BBE-4D95-4786-B721-C817BDEFF237}" destId="{282232F1-E433-456A-A6F7-7CA09080839B}" srcOrd="3" destOrd="0" parTransId="{1AEF15EB-00E1-49F6-8641-4607F75C95FB}" sibTransId="{F3B8DA75-212C-41F0-86F4-A27249FD714B}"/>
    <dgm:cxn modelId="{63639B73-3D70-4753-9E41-D6D83F3F29E8}" type="presOf" srcId="{C2029BBE-4D95-4786-B721-C817BDEFF237}" destId="{B3855FDC-BEFF-4AAD-80C0-46122BCAD6CC}" srcOrd="0" destOrd="0" presId="urn:microsoft.com/office/officeart/2005/8/layout/cycle5"/>
    <dgm:cxn modelId="{57A2A6AE-F1A6-47F6-9C6D-5D0118386CD7}" type="presOf" srcId="{3BAFE25E-F599-4B40-A037-66C0C179F1F5}" destId="{F899EBC4-48B5-4C58-84B6-6F95CDF939B8}" srcOrd="0" destOrd="0" presId="urn:microsoft.com/office/officeart/2005/8/layout/cycle5"/>
    <dgm:cxn modelId="{33F6B692-B219-4AA6-B835-29552452408B}" type="presOf" srcId="{FD669F72-95AC-44AC-91BE-0813B9F8E0D1}" destId="{A4902994-0F1A-47F4-8F99-EF9B691F2C11}" srcOrd="0" destOrd="0" presId="urn:microsoft.com/office/officeart/2005/8/layout/cycle5"/>
    <dgm:cxn modelId="{001AE074-9FD3-46EF-9CC9-F9E4B8CA8353}" srcId="{C2029BBE-4D95-4786-B721-C817BDEFF237}" destId="{676A1926-97AC-46D4-9D22-D36C1074CD31}" srcOrd="4" destOrd="0" parTransId="{04DA68E3-03B3-4D88-AF12-4C909E765D16}" sibTransId="{F4225EAE-EA41-40A3-BF2A-0E0A2838B43E}"/>
    <dgm:cxn modelId="{549C3784-C754-4517-9626-C1B681668050}" type="presOf" srcId="{350906FE-9027-4CD8-8EA5-4BE801E0CE4E}" destId="{2BB29798-F19A-4363-86B0-6A7A6B7305A5}" srcOrd="0" destOrd="0" presId="urn:microsoft.com/office/officeart/2005/8/layout/cycle5"/>
    <dgm:cxn modelId="{6378A607-E930-4DE4-BB6F-B363411107FC}" type="presOf" srcId="{676A1926-97AC-46D4-9D22-D36C1074CD31}" destId="{B87C9775-451E-4762-8331-1872ECA6EC70}" srcOrd="0" destOrd="0" presId="urn:microsoft.com/office/officeart/2005/8/layout/cycle5"/>
    <dgm:cxn modelId="{7D41F1E8-8F93-4E62-84B1-F2F45B0A03EB}" type="presParOf" srcId="{B3855FDC-BEFF-4AAD-80C0-46122BCAD6CC}" destId="{4ADAF485-1ACF-4F8E-8869-FDD43837581D}" srcOrd="0" destOrd="0" presId="urn:microsoft.com/office/officeart/2005/8/layout/cycle5"/>
    <dgm:cxn modelId="{216B1B14-A67A-485D-9D05-833A2B01AF73}" type="presParOf" srcId="{B3855FDC-BEFF-4AAD-80C0-46122BCAD6CC}" destId="{7D17C33D-F4BA-40CF-8EF2-E8CBF947F0D1}" srcOrd="1" destOrd="0" presId="urn:microsoft.com/office/officeart/2005/8/layout/cycle5"/>
    <dgm:cxn modelId="{191A69CD-4AA2-4DA9-AFB3-98BBCD0E99FA}" type="presParOf" srcId="{B3855FDC-BEFF-4AAD-80C0-46122BCAD6CC}" destId="{BAD0668F-6CDA-4EF4-958C-33AEEFE0B0FC}" srcOrd="2" destOrd="0" presId="urn:microsoft.com/office/officeart/2005/8/layout/cycle5"/>
    <dgm:cxn modelId="{F628FF48-C0B8-40CC-8599-A3980BACEEF9}" type="presParOf" srcId="{B3855FDC-BEFF-4AAD-80C0-46122BCAD6CC}" destId="{F899EBC4-48B5-4C58-84B6-6F95CDF939B8}" srcOrd="3" destOrd="0" presId="urn:microsoft.com/office/officeart/2005/8/layout/cycle5"/>
    <dgm:cxn modelId="{1B1DCA3C-D18B-465F-9E1D-B1C1B42D7238}" type="presParOf" srcId="{B3855FDC-BEFF-4AAD-80C0-46122BCAD6CC}" destId="{304C16DA-9475-474F-935D-4599857E72A8}" srcOrd="4" destOrd="0" presId="urn:microsoft.com/office/officeart/2005/8/layout/cycle5"/>
    <dgm:cxn modelId="{730EDE51-AE4D-4516-996B-1D3D80C8E59D}" type="presParOf" srcId="{B3855FDC-BEFF-4AAD-80C0-46122BCAD6CC}" destId="{A4902994-0F1A-47F4-8F99-EF9B691F2C11}" srcOrd="5" destOrd="0" presId="urn:microsoft.com/office/officeart/2005/8/layout/cycle5"/>
    <dgm:cxn modelId="{5F6871FF-F991-4E26-926F-4AC00D45AC12}" type="presParOf" srcId="{B3855FDC-BEFF-4AAD-80C0-46122BCAD6CC}" destId="{D7FFE0F7-2C9F-418A-A0EB-9C1FC055309B}" srcOrd="6" destOrd="0" presId="urn:microsoft.com/office/officeart/2005/8/layout/cycle5"/>
    <dgm:cxn modelId="{600BF6C2-A4AC-46AB-8C62-65A3BEC32629}" type="presParOf" srcId="{B3855FDC-BEFF-4AAD-80C0-46122BCAD6CC}" destId="{97742747-3C60-421C-A576-8C0235C078BA}" srcOrd="7" destOrd="0" presId="urn:microsoft.com/office/officeart/2005/8/layout/cycle5"/>
    <dgm:cxn modelId="{B80B7416-91AB-40F3-A436-3F66C1B0227F}" type="presParOf" srcId="{B3855FDC-BEFF-4AAD-80C0-46122BCAD6CC}" destId="{2BB29798-F19A-4363-86B0-6A7A6B7305A5}" srcOrd="8" destOrd="0" presId="urn:microsoft.com/office/officeart/2005/8/layout/cycle5"/>
    <dgm:cxn modelId="{FEC8D242-584A-43DC-91D1-84B544BFA566}" type="presParOf" srcId="{B3855FDC-BEFF-4AAD-80C0-46122BCAD6CC}" destId="{ACF84247-ABB7-4614-A14E-5FF16AAA25C6}" srcOrd="9" destOrd="0" presId="urn:microsoft.com/office/officeart/2005/8/layout/cycle5"/>
    <dgm:cxn modelId="{6CEA2F19-C91C-4F2C-8BE2-EAC70B8606FB}" type="presParOf" srcId="{B3855FDC-BEFF-4AAD-80C0-46122BCAD6CC}" destId="{F2DBD764-3169-41F3-9613-17F684786962}" srcOrd="10" destOrd="0" presId="urn:microsoft.com/office/officeart/2005/8/layout/cycle5"/>
    <dgm:cxn modelId="{EC3C0289-28BB-4123-A608-A3AC17B7FB35}" type="presParOf" srcId="{B3855FDC-BEFF-4AAD-80C0-46122BCAD6CC}" destId="{4C8BE1C8-235A-4FA8-A681-6D544D4306E5}" srcOrd="11" destOrd="0" presId="urn:microsoft.com/office/officeart/2005/8/layout/cycle5"/>
    <dgm:cxn modelId="{BB7F8084-59BD-4132-B354-79CD1F5D6387}" type="presParOf" srcId="{B3855FDC-BEFF-4AAD-80C0-46122BCAD6CC}" destId="{B87C9775-451E-4762-8331-1872ECA6EC70}" srcOrd="12" destOrd="0" presId="urn:microsoft.com/office/officeart/2005/8/layout/cycle5"/>
    <dgm:cxn modelId="{986127A3-AFCA-4984-8143-651782D1CA8E}" type="presParOf" srcId="{B3855FDC-BEFF-4AAD-80C0-46122BCAD6CC}" destId="{CEC1B873-63E9-4DB6-839E-86171657D824}" srcOrd="13" destOrd="0" presId="urn:microsoft.com/office/officeart/2005/8/layout/cycle5"/>
    <dgm:cxn modelId="{67A4CBD7-0F0B-4DCC-9115-02F653EF4895}" type="presParOf" srcId="{B3855FDC-BEFF-4AAD-80C0-46122BCAD6CC}" destId="{93E4F710-1FF5-4353-96BF-F1E03328D7FA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032A6C-561D-40FC-A2BA-2978110DF6CE}" type="doc">
      <dgm:prSet loTypeId="urn:microsoft.com/office/officeart/2005/8/layout/pyramid1" loCatId="pyramid" qsTypeId="urn:microsoft.com/office/officeart/2005/8/quickstyle/simple3" qsCatId="simple" csTypeId="urn:microsoft.com/office/officeart/2005/8/colors/accent1_2#2" csCatId="accent1" phldr="1"/>
      <dgm:spPr/>
    </dgm:pt>
    <dgm:pt modelId="{49DE89E1-422F-433D-B56A-F05F4263A050}">
      <dgm:prSet phldrT="[Texto]" custT="1"/>
      <dgm:spPr>
        <a:gradFill flip="none" rotWithShape="0">
          <a:gsLst>
            <a:gs pos="0">
              <a:srgbClr val="996633">
                <a:tint val="66000"/>
                <a:satMod val="160000"/>
              </a:srgbClr>
            </a:gs>
            <a:gs pos="50000">
              <a:srgbClr val="996633">
                <a:tint val="44500"/>
                <a:satMod val="160000"/>
              </a:srgbClr>
            </a:gs>
            <a:gs pos="100000">
              <a:srgbClr val="996633">
                <a:tint val="23500"/>
                <a:satMod val="160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pt-BR" sz="2000" dirty="0" smtClean="0"/>
            <a:t>Custo mensal, Custo horário, Horas programadas, Disponibilidade física,  Utilização, Eficiência geral</a:t>
          </a:r>
          <a:endParaRPr lang="pt-BR" sz="2000" dirty="0"/>
        </a:p>
      </dgm:t>
    </dgm:pt>
    <dgm:pt modelId="{932AB7F2-9421-4AB7-94E8-220DFB132E99}" type="parTrans" cxnId="{362F91C0-067F-4A85-AD9E-40B9D3CD555E}">
      <dgm:prSet/>
      <dgm:spPr/>
      <dgm:t>
        <a:bodyPr/>
        <a:lstStyle/>
        <a:p>
          <a:endParaRPr lang="pt-BR"/>
        </a:p>
      </dgm:t>
    </dgm:pt>
    <dgm:pt modelId="{0CA684BE-6F2A-4806-8AAC-D6FF2878F1C9}" type="sibTrans" cxnId="{362F91C0-067F-4A85-AD9E-40B9D3CD555E}">
      <dgm:prSet/>
      <dgm:spPr/>
      <dgm:t>
        <a:bodyPr/>
        <a:lstStyle/>
        <a:p>
          <a:endParaRPr lang="pt-BR"/>
        </a:p>
      </dgm:t>
    </dgm:pt>
    <dgm:pt modelId="{256511AB-5F65-4093-B0A1-D05F99B196C2}">
      <dgm:prSet phldrT="[Texto]" custT="1"/>
      <dgm:spPr>
        <a:gradFill flip="none" rotWithShape="0">
          <a:gsLst>
            <a:gs pos="0">
              <a:srgbClr val="996633">
                <a:tint val="66000"/>
                <a:satMod val="160000"/>
              </a:srgbClr>
            </a:gs>
            <a:gs pos="50000">
              <a:srgbClr val="996633">
                <a:tint val="44500"/>
                <a:satMod val="160000"/>
              </a:srgbClr>
            </a:gs>
            <a:gs pos="100000">
              <a:srgbClr val="996633">
                <a:tint val="23500"/>
                <a:satMod val="160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pt-BR" sz="2000" dirty="0" smtClean="0"/>
            <a:t>Alertas manutenção preventiva, Planos de manutenção, Históricos dos equipamentos, Processos definidos</a:t>
          </a:r>
          <a:endParaRPr lang="pt-BR" sz="2000" dirty="0"/>
        </a:p>
      </dgm:t>
    </dgm:pt>
    <dgm:pt modelId="{0027A365-6006-430A-BCC5-62FB58021D6C}" type="parTrans" cxnId="{C1691E7E-8FD7-47FE-8E5A-07296AB1147D}">
      <dgm:prSet/>
      <dgm:spPr/>
      <dgm:t>
        <a:bodyPr/>
        <a:lstStyle/>
        <a:p>
          <a:endParaRPr lang="pt-BR"/>
        </a:p>
      </dgm:t>
    </dgm:pt>
    <dgm:pt modelId="{DC4C9F64-B9FB-46C6-8B57-BE88FE2DCA54}" type="sibTrans" cxnId="{C1691E7E-8FD7-47FE-8E5A-07296AB1147D}">
      <dgm:prSet/>
      <dgm:spPr/>
      <dgm:t>
        <a:bodyPr/>
        <a:lstStyle/>
        <a:p>
          <a:endParaRPr lang="pt-BR"/>
        </a:p>
      </dgm:t>
    </dgm:pt>
    <dgm:pt modelId="{7D581064-36DE-40BA-8884-8C83EE85053D}">
      <dgm:prSet phldrT="[Texto]" custT="1"/>
      <dgm:spPr>
        <a:gradFill flip="none" rotWithShape="0">
          <a:gsLst>
            <a:gs pos="0">
              <a:srgbClr val="996633">
                <a:tint val="66000"/>
                <a:satMod val="160000"/>
              </a:srgbClr>
            </a:gs>
            <a:gs pos="50000">
              <a:srgbClr val="996633">
                <a:tint val="44500"/>
                <a:satMod val="160000"/>
              </a:srgbClr>
            </a:gs>
            <a:gs pos="100000">
              <a:srgbClr val="996633">
                <a:tint val="23500"/>
                <a:satMod val="160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pt-BR" sz="2000" dirty="0" smtClean="0"/>
            <a:t>Abastecimento, Gasto com peças e serviços, Diário de campo, Lubrificação, Manutenção, Salário operador, Custo propriedade, Equalização de </a:t>
          </a:r>
          <a:r>
            <a:rPr lang="pt-BR" sz="2000" dirty="0" err="1" smtClean="0"/>
            <a:t>horímetro</a:t>
          </a:r>
          <a:r>
            <a:rPr lang="pt-BR" sz="2000" dirty="0" smtClean="0"/>
            <a:t> e </a:t>
          </a:r>
          <a:r>
            <a:rPr lang="pt-BR" sz="2000" dirty="0" err="1" smtClean="0"/>
            <a:t>hodômetro</a:t>
          </a:r>
          <a:endParaRPr lang="pt-BR" sz="2000" dirty="0"/>
        </a:p>
      </dgm:t>
    </dgm:pt>
    <dgm:pt modelId="{B58A719E-8E02-41A3-9783-69954A49E284}" type="parTrans" cxnId="{0F7D7479-7236-4960-ACE6-08AFDA466233}">
      <dgm:prSet/>
      <dgm:spPr/>
      <dgm:t>
        <a:bodyPr/>
        <a:lstStyle/>
        <a:p>
          <a:endParaRPr lang="pt-BR"/>
        </a:p>
      </dgm:t>
    </dgm:pt>
    <dgm:pt modelId="{9D8603F7-1718-4BDB-A7A8-411F1978F33D}" type="sibTrans" cxnId="{0F7D7479-7236-4960-ACE6-08AFDA466233}">
      <dgm:prSet/>
      <dgm:spPr/>
      <dgm:t>
        <a:bodyPr/>
        <a:lstStyle/>
        <a:p>
          <a:endParaRPr lang="pt-BR"/>
        </a:p>
      </dgm:t>
    </dgm:pt>
    <dgm:pt modelId="{18E82A04-8A82-4E96-B521-089155A4B778}" type="pres">
      <dgm:prSet presAssocID="{58032A6C-561D-40FC-A2BA-2978110DF6CE}" presName="Name0" presStyleCnt="0">
        <dgm:presLayoutVars>
          <dgm:dir/>
          <dgm:animLvl val="lvl"/>
          <dgm:resizeHandles val="exact"/>
        </dgm:presLayoutVars>
      </dgm:prSet>
      <dgm:spPr/>
    </dgm:pt>
    <dgm:pt modelId="{DA0ED5DE-BE7B-4448-97A2-5FE21AA52691}" type="pres">
      <dgm:prSet presAssocID="{49DE89E1-422F-433D-B56A-F05F4263A050}" presName="Name8" presStyleCnt="0"/>
      <dgm:spPr/>
    </dgm:pt>
    <dgm:pt modelId="{1BF6F109-E744-47F2-B581-8F9454B4D966}" type="pres">
      <dgm:prSet presAssocID="{49DE89E1-422F-433D-B56A-F05F4263A050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7BE145B-102D-40C4-AF46-3F8F0859CA7C}" type="pres">
      <dgm:prSet presAssocID="{49DE89E1-422F-433D-B56A-F05F4263A05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3CC55A9-53EE-4ABC-94D4-B6031E0D1733}" type="pres">
      <dgm:prSet presAssocID="{256511AB-5F65-4093-B0A1-D05F99B196C2}" presName="Name8" presStyleCnt="0"/>
      <dgm:spPr/>
    </dgm:pt>
    <dgm:pt modelId="{8FF2F5C9-AB18-4920-B3FB-412E8A520B91}" type="pres">
      <dgm:prSet presAssocID="{256511AB-5F65-4093-B0A1-D05F99B196C2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2179AB3-FCEF-4131-B23A-3EFA1A4B515F}" type="pres">
      <dgm:prSet presAssocID="{256511AB-5F65-4093-B0A1-D05F99B196C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CC9E7EE-0686-4221-9F8F-786317CD240C}" type="pres">
      <dgm:prSet presAssocID="{7D581064-36DE-40BA-8884-8C83EE85053D}" presName="Name8" presStyleCnt="0"/>
      <dgm:spPr/>
    </dgm:pt>
    <dgm:pt modelId="{C2148AAE-EDFC-4E2D-A143-6388DAEF7A26}" type="pres">
      <dgm:prSet presAssocID="{7D581064-36DE-40BA-8884-8C83EE85053D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4D2D109-4A3D-4D8E-BD49-BD253E4A5E2F}" type="pres">
      <dgm:prSet presAssocID="{7D581064-36DE-40BA-8884-8C83EE85053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CEDFCAD-A06D-44F3-8530-5B20959F0C01}" type="presOf" srcId="{49DE89E1-422F-433D-B56A-F05F4263A050}" destId="{1BF6F109-E744-47F2-B581-8F9454B4D966}" srcOrd="0" destOrd="0" presId="urn:microsoft.com/office/officeart/2005/8/layout/pyramid1"/>
    <dgm:cxn modelId="{637A91D3-F16B-4142-A222-D44F1D8F8F87}" type="presOf" srcId="{58032A6C-561D-40FC-A2BA-2978110DF6CE}" destId="{18E82A04-8A82-4E96-B521-089155A4B778}" srcOrd="0" destOrd="0" presId="urn:microsoft.com/office/officeart/2005/8/layout/pyramid1"/>
    <dgm:cxn modelId="{C1691E7E-8FD7-47FE-8E5A-07296AB1147D}" srcId="{58032A6C-561D-40FC-A2BA-2978110DF6CE}" destId="{256511AB-5F65-4093-B0A1-D05F99B196C2}" srcOrd="1" destOrd="0" parTransId="{0027A365-6006-430A-BCC5-62FB58021D6C}" sibTransId="{DC4C9F64-B9FB-46C6-8B57-BE88FE2DCA54}"/>
    <dgm:cxn modelId="{362F91C0-067F-4A85-AD9E-40B9D3CD555E}" srcId="{58032A6C-561D-40FC-A2BA-2978110DF6CE}" destId="{49DE89E1-422F-433D-B56A-F05F4263A050}" srcOrd="0" destOrd="0" parTransId="{932AB7F2-9421-4AB7-94E8-220DFB132E99}" sibTransId="{0CA684BE-6F2A-4806-8AAC-D6FF2878F1C9}"/>
    <dgm:cxn modelId="{0273C224-F5A6-41B3-9FCA-41DBCEC5A444}" type="presOf" srcId="{256511AB-5F65-4093-B0A1-D05F99B196C2}" destId="{8FF2F5C9-AB18-4920-B3FB-412E8A520B91}" srcOrd="0" destOrd="0" presId="urn:microsoft.com/office/officeart/2005/8/layout/pyramid1"/>
    <dgm:cxn modelId="{D8268DDA-C853-46D5-BF5E-26D3C32DE286}" type="presOf" srcId="{7D581064-36DE-40BA-8884-8C83EE85053D}" destId="{C4D2D109-4A3D-4D8E-BD49-BD253E4A5E2F}" srcOrd="1" destOrd="0" presId="urn:microsoft.com/office/officeart/2005/8/layout/pyramid1"/>
    <dgm:cxn modelId="{9953CABD-B36A-42F3-BBB6-EC7F9650D671}" type="presOf" srcId="{49DE89E1-422F-433D-B56A-F05F4263A050}" destId="{A7BE145B-102D-40C4-AF46-3F8F0859CA7C}" srcOrd="1" destOrd="0" presId="urn:microsoft.com/office/officeart/2005/8/layout/pyramid1"/>
    <dgm:cxn modelId="{00B271BE-78B6-4D87-8B0E-93CC9B22D3F6}" type="presOf" srcId="{7D581064-36DE-40BA-8884-8C83EE85053D}" destId="{C2148AAE-EDFC-4E2D-A143-6388DAEF7A26}" srcOrd="0" destOrd="0" presId="urn:microsoft.com/office/officeart/2005/8/layout/pyramid1"/>
    <dgm:cxn modelId="{0F7D7479-7236-4960-ACE6-08AFDA466233}" srcId="{58032A6C-561D-40FC-A2BA-2978110DF6CE}" destId="{7D581064-36DE-40BA-8884-8C83EE85053D}" srcOrd="2" destOrd="0" parTransId="{B58A719E-8E02-41A3-9783-69954A49E284}" sibTransId="{9D8603F7-1718-4BDB-A7A8-411F1978F33D}"/>
    <dgm:cxn modelId="{56F6D3D4-0F11-42F5-A47E-3DDD071FD56D}" type="presOf" srcId="{256511AB-5F65-4093-B0A1-D05F99B196C2}" destId="{02179AB3-FCEF-4131-B23A-3EFA1A4B515F}" srcOrd="1" destOrd="0" presId="urn:microsoft.com/office/officeart/2005/8/layout/pyramid1"/>
    <dgm:cxn modelId="{5C92DCA7-EFAB-467A-85BC-18F95985B624}" type="presParOf" srcId="{18E82A04-8A82-4E96-B521-089155A4B778}" destId="{DA0ED5DE-BE7B-4448-97A2-5FE21AA52691}" srcOrd="0" destOrd="0" presId="urn:microsoft.com/office/officeart/2005/8/layout/pyramid1"/>
    <dgm:cxn modelId="{7CCE0724-01DC-4ACC-9980-561B5E055DAA}" type="presParOf" srcId="{DA0ED5DE-BE7B-4448-97A2-5FE21AA52691}" destId="{1BF6F109-E744-47F2-B581-8F9454B4D966}" srcOrd="0" destOrd="0" presId="urn:microsoft.com/office/officeart/2005/8/layout/pyramid1"/>
    <dgm:cxn modelId="{433C73ED-5887-4666-A13E-32FE4DD04CA4}" type="presParOf" srcId="{DA0ED5DE-BE7B-4448-97A2-5FE21AA52691}" destId="{A7BE145B-102D-40C4-AF46-3F8F0859CA7C}" srcOrd="1" destOrd="0" presId="urn:microsoft.com/office/officeart/2005/8/layout/pyramid1"/>
    <dgm:cxn modelId="{55EB4A34-0E29-45F4-AD05-23FC9E94C244}" type="presParOf" srcId="{18E82A04-8A82-4E96-B521-089155A4B778}" destId="{C3CC55A9-53EE-4ABC-94D4-B6031E0D1733}" srcOrd="1" destOrd="0" presId="urn:microsoft.com/office/officeart/2005/8/layout/pyramid1"/>
    <dgm:cxn modelId="{714C71FC-A302-4F87-B62C-AA1D161C6C52}" type="presParOf" srcId="{C3CC55A9-53EE-4ABC-94D4-B6031E0D1733}" destId="{8FF2F5C9-AB18-4920-B3FB-412E8A520B91}" srcOrd="0" destOrd="0" presId="urn:microsoft.com/office/officeart/2005/8/layout/pyramid1"/>
    <dgm:cxn modelId="{381DDB13-607C-4933-ABAB-A6630D5A1EEF}" type="presParOf" srcId="{C3CC55A9-53EE-4ABC-94D4-B6031E0D1733}" destId="{02179AB3-FCEF-4131-B23A-3EFA1A4B515F}" srcOrd="1" destOrd="0" presId="urn:microsoft.com/office/officeart/2005/8/layout/pyramid1"/>
    <dgm:cxn modelId="{F6C8DDD2-2CC9-44E8-9E0E-D0B8CD4B7528}" type="presParOf" srcId="{18E82A04-8A82-4E96-B521-089155A4B778}" destId="{7CC9E7EE-0686-4221-9F8F-786317CD240C}" srcOrd="2" destOrd="0" presId="urn:microsoft.com/office/officeart/2005/8/layout/pyramid1"/>
    <dgm:cxn modelId="{C7F28760-21F8-4E04-B8AD-51B6759B2C40}" type="presParOf" srcId="{7CC9E7EE-0686-4221-9F8F-786317CD240C}" destId="{C2148AAE-EDFC-4E2D-A143-6388DAEF7A26}" srcOrd="0" destOrd="0" presId="urn:microsoft.com/office/officeart/2005/8/layout/pyramid1"/>
    <dgm:cxn modelId="{6CAD9B8B-340C-4527-8B6E-9FF4C3669922}" type="presParOf" srcId="{7CC9E7EE-0686-4221-9F8F-786317CD240C}" destId="{C4D2D109-4A3D-4D8E-BD49-BD253E4A5E2F}" srcOrd="1" destOrd="0" presId="urn:microsoft.com/office/officeart/2005/8/layout/pyramid1"/>
  </dgm:cxnLst>
  <dgm:bg>
    <a:noFill/>
  </dgm:bg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54B30-93B5-4027-8E3B-652F8CBACAE5}" type="datetimeFigureOut">
              <a:rPr lang="pt-BR"/>
              <a:pPr>
                <a:defRPr/>
              </a:pPr>
              <a:t>19/07/2017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B0D18-565D-4E4E-8003-12FF67558870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B1ACC-9F18-4554-8E58-892F51A9E07B}" type="datetimeFigureOut">
              <a:rPr lang="pt-BR"/>
              <a:pPr>
                <a:defRPr/>
              </a:pPr>
              <a:t>19/07/2017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11B8E-2B24-4F13-99A4-2968C07879B1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478BE-587C-487A-AF35-341B8EDE42FF}" type="datetimeFigureOut">
              <a:rPr lang="pt-BR"/>
              <a:pPr>
                <a:defRPr/>
              </a:pPr>
              <a:t>19/07/2017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21E4E-24A4-4708-A2ED-264549CC4485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7F7F7-0DAF-4850-9EC9-9186BDE97FEC}" type="datetimeFigureOut">
              <a:rPr lang="pt-BR"/>
              <a:pPr>
                <a:defRPr/>
              </a:pPr>
              <a:t>19/07/2017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4B9F7-4558-4D7E-B149-592AD2038340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A74DE-209B-4A9C-B9C5-57088E510435}" type="datetimeFigureOut">
              <a:rPr lang="pt-BR"/>
              <a:pPr>
                <a:defRPr/>
              </a:pPr>
              <a:t>19/07/2017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C0F7D-EDD4-4AA5-9232-75FF6F739ECF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17900-335A-43D3-8473-420D45522192}" type="datetimeFigureOut">
              <a:rPr lang="pt-BR"/>
              <a:pPr>
                <a:defRPr/>
              </a:pPr>
              <a:t>19/07/2017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00DA1-06A5-4A37-A46A-3B5A233A6DC9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96D6C-734A-4C15-A43F-02ACFDB33CE4}" type="datetimeFigureOut">
              <a:rPr lang="pt-BR"/>
              <a:pPr>
                <a:defRPr/>
              </a:pPr>
              <a:t>19/07/2017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8017D-B13F-4E23-800B-B884E8181A5E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BEF9F-4265-47CA-A516-8351DE47455C}" type="datetimeFigureOut">
              <a:rPr lang="pt-BR"/>
              <a:pPr>
                <a:defRPr/>
              </a:pPr>
              <a:t>19/07/2017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2DCDB-5859-4CD7-80C6-202952B7E1E7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DD254-2110-46E5-9822-A958B7C920D9}" type="datetimeFigureOut">
              <a:rPr lang="pt-BR"/>
              <a:pPr>
                <a:defRPr/>
              </a:pPr>
              <a:t>19/07/2017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0D487-D303-453C-BD92-4F1BAA865D6D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022FB-89F7-407B-89EE-818D2D368660}" type="datetimeFigureOut">
              <a:rPr lang="pt-BR"/>
              <a:pPr>
                <a:defRPr/>
              </a:pPr>
              <a:t>19/07/2017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35C55-C89C-45A0-8AFF-1BBD24202204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3C862-1213-4A0F-AE2A-5E207E18F75E}" type="datetimeFigureOut">
              <a:rPr lang="pt-BR"/>
              <a:pPr>
                <a:defRPr/>
              </a:pPr>
              <a:t>19/07/2017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46251-E615-4809-9EE3-69DB8CD9AE4E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0650F40-D93F-4CA0-9976-B61A4C47FD71}" type="datetimeFigureOut">
              <a:rPr lang="pt-BR"/>
              <a:pPr>
                <a:defRPr/>
              </a:pPr>
              <a:t>19/07/2017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2DA565A-DB84-465A-A1BC-6B1538CD9B93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png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png"/><Relationship Id="rId4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png"/><Relationship Id="rId4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png"/><Relationship Id="rId4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.xml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5.png"/><Relationship Id="rId5" Type="http://schemas.openxmlformats.org/officeDocument/2006/relationships/diagramData" Target="../diagrams/data2.xml"/><Relationship Id="rId10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microsoft.com/office/2007/relationships/diagramDrawing" Target="../diagrams/drawing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png"/><Relationship Id="rId4" Type="http://schemas.openxmlformats.org/officeDocument/2006/relationships/image" Target="../media/image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png"/><Relationship Id="rId4" Type="http://schemas.openxmlformats.org/officeDocument/2006/relationships/image" Target="../media/image3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2.png"/><Relationship Id="rId7" Type="http://schemas.openxmlformats.org/officeDocument/2006/relationships/hyperlink" Target="http://www.portalpdca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psg-e.com/" TargetMode="External"/><Relationship Id="rId5" Type="http://schemas.openxmlformats.org/officeDocument/2006/relationships/hyperlink" Target="http://www.psgengenharia.com/" TargetMode="Externa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/>
          <a:srcRect l="49038"/>
          <a:stretch/>
        </p:blipFill>
        <p:spPr>
          <a:xfrm>
            <a:off x="1" y="0"/>
            <a:ext cx="12191999" cy="829748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13314" name="Imagem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14513" y="95250"/>
            <a:ext cx="1037748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CaixaDeTexto 11"/>
          <p:cNvSpPr txBox="1">
            <a:spLocks noChangeArrowheads="1"/>
          </p:cNvSpPr>
          <p:nvPr/>
        </p:nvSpPr>
        <p:spPr bwMode="auto">
          <a:xfrm>
            <a:off x="7426325" y="96838"/>
            <a:ext cx="46926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>
                <a:solidFill>
                  <a:schemeClr val="bg1"/>
                </a:solidFill>
                <a:latin typeface="Arial Narrow" pitchFamily="34" charset="0"/>
              </a:rPr>
              <a:t>Software de controle e manutenção de equipamentos</a:t>
            </a:r>
          </a:p>
          <a:p>
            <a:pPr algn="r"/>
            <a:r>
              <a:rPr lang="pt-BR">
                <a:solidFill>
                  <a:schemeClr val="bg1"/>
                </a:solidFill>
                <a:latin typeface="Arial Narrow" pitchFamily="34" charset="0"/>
              </a:rPr>
              <a:t>www.psg-e.com</a:t>
            </a:r>
          </a:p>
        </p:txBody>
      </p:sp>
      <p:cxnSp>
        <p:nvCxnSpPr>
          <p:cNvPr id="17" name="Conector reto 16"/>
          <p:cNvCxnSpPr/>
          <p:nvPr/>
        </p:nvCxnSpPr>
        <p:spPr>
          <a:xfrm>
            <a:off x="0" y="6843713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CaixaDeTexto 19"/>
          <p:cNvSpPr txBox="1">
            <a:spLocks noChangeArrowheads="1"/>
          </p:cNvSpPr>
          <p:nvPr/>
        </p:nvSpPr>
        <p:spPr bwMode="auto">
          <a:xfrm>
            <a:off x="1222375" y="1928813"/>
            <a:ext cx="9747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3600">
                <a:latin typeface="Verdana" pitchFamily="34" charset="0"/>
              </a:rPr>
              <a:t>Apresentação do software psg-e</a:t>
            </a:r>
          </a:p>
          <a:p>
            <a:pPr algn="ctr"/>
            <a:r>
              <a:rPr lang="pt-BR" sz="3600">
                <a:latin typeface="Verdana" pitchFamily="34" charset="0"/>
              </a:rPr>
              <a:t>Controle e manutenção de equipamentos</a:t>
            </a:r>
          </a:p>
        </p:txBody>
      </p:sp>
      <p:sp>
        <p:nvSpPr>
          <p:cNvPr id="21" name="CaixaDeTexto 20"/>
          <p:cNvSpPr txBox="1">
            <a:spLocks noChangeArrowheads="1"/>
          </p:cNvSpPr>
          <p:nvPr/>
        </p:nvSpPr>
        <p:spPr bwMode="auto">
          <a:xfrm>
            <a:off x="1222375" y="5307013"/>
            <a:ext cx="9747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>
                <a:latin typeface="Verdana" pitchFamily="34" charset="0"/>
              </a:rPr>
              <a:t>Belo Horizonte / MG</a:t>
            </a:r>
          </a:p>
        </p:txBody>
      </p:sp>
      <p:pic>
        <p:nvPicPr>
          <p:cNvPr id="13319" name="Imagem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8" y="103188"/>
            <a:ext cx="1800225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/>
          <a:srcRect l="49038"/>
          <a:stretch/>
        </p:blipFill>
        <p:spPr>
          <a:xfrm>
            <a:off x="1" y="0"/>
            <a:ext cx="12191999" cy="829748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22530" name="Imagem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14513" y="95250"/>
            <a:ext cx="1037748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CaixaDeTexto 11"/>
          <p:cNvSpPr txBox="1">
            <a:spLocks noChangeArrowheads="1"/>
          </p:cNvSpPr>
          <p:nvPr/>
        </p:nvSpPr>
        <p:spPr bwMode="auto">
          <a:xfrm>
            <a:off x="7426325" y="96838"/>
            <a:ext cx="46926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>
                <a:solidFill>
                  <a:schemeClr val="bg1"/>
                </a:solidFill>
                <a:latin typeface="Arial Narrow" pitchFamily="34" charset="0"/>
              </a:rPr>
              <a:t>Software de controle e manutenção de equipamentos</a:t>
            </a:r>
          </a:p>
          <a:p>
            <a:pPr algn="r"/>
            <a:r>
              <a:rPr lang="pt-BR">
                <a:solidFill>
                  <a:schemeClr val="bg1"/>
                </a:solidFill>
                <a:latin typeface="Arial Narrow" pitchFamily="34" charset="0"/>
              </a:rPr>
              <a:t>www.psg-e.com</a:t>
            </a:r>
          </a:p>
        </p:txBody>
      </p:sp>
      <p:cxnSp>
        <p:nvCxnSpPr>
          <p:cNvPr id="17" name="Conector reto 16"/>
          <p:cNvCxnSpPr/>
          <p:nvPr/>
        </p:nvCxnSpPr>
        <p:spPr>
          <a:xfrm>
            <a:off x="0" y="6843713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2533" name="Imagem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8" y="103188"/>
            <a:ext cx="1800225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Imagem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2175" y="936625"/>
            <a:ext cx="10407650" cy="585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/>
          <a:srcRect l="49038"/>
          <a:stretch/>
        </p:blipFill>
        <p:spPr>
          <a:xfrm>
            <a:off x="1" y="0"/>
            <a:ext cx="12191999" cy="829748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23554" name="Imagem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14513" y="95250"/>
            <a:ext cx="1037748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CaixaDeTexto 11"/>
          <p:cNvSpPr txBox="1">
            <a:spLocks noChangeArrowheads="1"/>
          </p:cNvSpPr>
          <p:nvPr/>
        </p:nvSpPr>
        <p:spPr bwMode="auto">
          <a:xfrm>
            <a:off x="7426325" y="96838"/>
            <a:ext cx="46926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>
                <a:solidFill>
                  <a:schemeClr val="bg1"/>
                </a:solidFill>
                <a:latin typeface="Arial Narrow" pitchFamily="34" charset="0"/>
              </a:rPr>
              <a:t>Software de controle e manutenção de equipamentos</a:t>
            </a:r>
          </a:p>
          <a:p>
            <a:pPr algn="r"/>
            <a:r>
              <a:rPr lang="pt-BR">
                <a:solidFill>
                  <a:schemeClr val="bg1"/>
                </a:solidFill>
                <a:latin typeface="Arial Narrow" pitchFamily="34" charset="0"/>
              </a:rPr>
              <a:t>www.psg-e.com</a:t>
            </a:r>
          </a:p>
        </p:txBody>
      </p:sp>
      <p:cxnSp>
        <p:nvCxnSpPr>
          <p:cNvPr id="17" name="Conector reto 16"/>
          <p:cNvCxnSpPr/>
          <p:nvPr/>
        </p:nvCxnSpPr>
        <p:spPr>
          <a:xfrm>
            <a:off x="0" y="6843713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3557" name="Imagem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8" y="103188"/>
            <a:ext cx="1800225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Imagem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2175" y="936625"/>
            <a:ext cx="10407650" cy="585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/>
          <a:srcRect l="49038"/>
          <a:stretch/>
        </p:blipFill>
        <p:spPr>
          <a:xfrm>
            <a:off x="1" y="0"/>
            <a:ext cx="12191999" cy="829748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24578" name="Imagem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14513" y="95250"/>
            <a:ext cx="1037748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CaixaDeTexto 11"/>
          <p:cNvSpPr txBox="1">
            <a:spLocks noChangeArrowheads="1"/>
          </p:cNvSpPr>
          <p:nvPr/>
        </p:nvSpPr>
        <p:spPr bwMode="auto">
          <a:xfrm>
            <a:off x="7426325" y="96838"/>
            <a:ext cx="46926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>
                <a:solidFill>
                  <a:schemeClr val="bg1"/>
                </a:solidFill>
                <a:latin typeface="Arial Narrow" pitchFamily="34" charset="0"/>
              </a:rPr>
              <a:t>Software de controle e manutenção de equipamentos</a:t>
            </a:r>
          </a:p>
          <a:p>
            <a:pPr algn="r"/>
            <a:r>
              <a:rPr lang="pt-BR">
                <a:solidFill>
                  <a:schemeClr val="bg1"/>
                </a:solidFill>
                <a:latin typeface="Arial Narrow" pitchFamily="34" charset="0"/>
              </a:rPr>
              <a:t>www.psg-e.com</a:t>
            </a:r>
          </a:p>
        </p:txBody>
      </p:sp>
      <p:cxnSp>
        <p:nvCxnSpPr>
          <p:cNvPr id="17" name="Conector reto 16"/>
          <p:cNvCxnSpPr/>
          <p:nvPr/>
        </p:nvCxnSpPr>
        <p:spPr>
          <a:xfrm>
            <a:off x="0" y="6843713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4581" name="Imagem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8" y="103188"/>
            <a:ext cx="1800225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Imagem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2175" y="936625"/>
            <a:ext cx="10407650" cy="585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/>
          <a:srcRect l="49038"/>
          <a:stretch/>
        </p:blipFill>
        <p:spPr>
          <a:xfrm>
            <a:off x="1" y="0"/>
            <a:ext cx="12191999" cy="829748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25602" name="Imagem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14513" y="95250"/>
            <a:ext cx="1037748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CaixaDeTexto 11"/>
          <p:cNvSpPr txBox="1">
            <a:spLocks noChangeArrowheads="1"/>
          </p:cNvSpPr>
          <p:nvPr/>
        </p:nvSpPr>
        <p:spPr bwMode="auto">
          <a:xfrm>
            <a:off x="7426325" y="96838"/>
            <a:ext cx="46926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>
                <a:solidFill>
                  <a:schemeClr val="bg1"/>
                </a:solidFill>
                <a:latin typeface="Arial Narrow" pitchFamily="34" charset="0"/>
              </a:rPr>
              <a:t>Software de controle e manutenção de equipamentos</a:t>
            </a:r>
          </a:p>
          <a:p>
            <a:pPr algn="r"/>
            <a:r>
              <a:rPr lang="pt-BR">
                <a:solidFill>
                  <a:schemeClr val="bg1"/>
                </a:solidFill>
                <a:latin typeface="Arial Narrow" pitchFamily="34" charset="0"/>
              </a:rPr>
              <a:t>www.psg-e.com</a:t>
            </a:r>
          </a:p>
        </p:txBody>
      </p:sp>
      <p:cxnSp>
        <p:nvCxnSpPr>
          <p:cNvPr id="17" name="Conector reto 16"/>
          <p:cNvCxnSpPr/>
          <p:nvPr/>
        </p:nvCxnSpPr>
        <p:spPr>
          <a:xfrm>
            <a:off x="0" y="6843713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5605" name="Imagem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8" y="103188"/>
            <a:ext cx="1800225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Imagem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2175" y="936625"/>
            <a:ext cx="10407650" cy="58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/>
          <a:srcRect l="49038"/>
          <a:stretch/>
        </p:blipFill>
        <p:spPr>
          <a:xfrm>
            <a:off x="1" y="0"/>
            <a:ext cx="12191999" cy="829748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26626" name="Imagem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14513" y="95250"/>
            <a:ext cx="1037748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CaixaDeTexto 11"/>
          <p:cNvSpPr txBox="1">
            <a:spLocks noChangeArrowheads="1"/>
          </p:cNvSpPr>
          <p:nvPr/>
        </p:nvSpPr>
        <p:spPr bwMode="auto">
          <a:xfrm>
            <a:off x="7426325" y="96838"/>
            <a:ext cx="46926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>
                <a:solidFill>
                  <a:schemeClr val="bg1"/>
                </a:solidFill>
                <a:latin typeface="Arial Narrow" pitchFamily="34" charset="0"/>
              </a:rPr>
              <a:t>Software de controle e manutenção de equipamentos</a:t>
            </a:r>
          </a:p>
          <a:p>
            <a:pPr algn="r"/>
            <a:r>
              <a:rPr lang="pt-BR">
                <a:solidFill>
                  <a:schemeClr val="bg1"/>
                </a:solidFill>
                <a:latin typeface="Arial Narrow" pitchFamily="34" charset="0"/>
              </a:rPr>
              <a:t>www.psg-e.com</a:t>
            </a:r>
          </a:p>
        </p:txBody>
      </p:sp>
      <p:cxnSp>
        <p:nvCxnSpPr>
          <p:cNvPr id="17" name="Conector reto 16"/>
          <p:cNvCxnSpPr/>
          <p:nvPr/>
        </p:nvCxnSpPr>
        <p:spPr>
          <a:xfrm>
            <a:off x="0" y="6843713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6629" name="Imagem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8" y="103188"/>
            <a:ext cx="1800225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Imagem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2175" y="936625"/>
            <a:ext cx="10407650" cy="585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/>
          <a:srcRect l="49038"/>
          <a:stretch/>
        </p:blipFill>
        <p:spPr>
          <a:xfrm>
            <a:off x="1" y="0"/>
            <a:ext cx="12191999" cy="829748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27650" name="Imagem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14513" y="95250"/>
            <a:ext cx="1037748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CaixaDeTexto 11"/>
          <p:cNvSpPr txBox="1">
            <a:spLocks noChangeArrowheads="1"/>
          </p:cNvSpPr>
          <p:nvPr/>
        </p:nvSpPr>
        <p:spPr bwMode="auto">
          <a:xfrm>
            <a:off x="7426325" y="96838"/>
            <a:ext cx="46926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>
                <a:solidFill>
                  <a:schemeClr val="bg1"/>
                </a:solidFill>
                <a:latin typeface="Arial Narrow" pitchFamily="34" charset="0"/>
              </a:rPr>
              <a:t>Software de controle e manutenção de equipamentos</a:t>
            </a:r>
          </a:p>
          <a:p>
            <a:pPr algn="r"/>
            <a:r>
              <a:rPr lang="pt-BR">
                <a:solidFill>
                  <a:schemeClr val="bg1"/>
                </a:solidFill>
                <a:latin typeface="Arial Narrow" pitchFamily="34" charset="0"/>
              </a:rPr>
              <a:t>www.psg-e.com</a:t>
            </a:r>
          </a:p>
        </p:txBody>
      </p:sp>
      <p:cxnSp>
        <p:nvCxnSpPr>
          <p:cNvPr id="17" name="Conector reto 16"/>
          <p:cNvCxnSpPr/>
          <p:nvPr/>
        </p:nvCxnSpPr>
        <p:spPr>
          <a:xfrm>
            <a:off x="0" y="6843713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7653" name="Imagem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8" y="103188"/>
            <a:ext cx="1800225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Imagem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2175" y="936625"/>
            <a:ext cx="10407650" cy="58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/>
          <a:srcRect l="49038"/>
          <a:stretch/>
        </p:blipFill>
        <p:spPr>
          <a:xfrm>
            <a:off x="1" y="0"/>
            <a:ext cx="12191999" cy="829748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28674" name="Imagem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14513" y="95250"/>
            <a:ext cx="1037748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CaixaDeTexto 11"/>
          <p:cNvSpPr txBox="1">
            <a:spLocks noChangeArrowheads="1"/>
          </p:cNvSpPr>
          <p:nvPr/>
        </p:nvSpPr>
        <p:spPr bwMode="auto">
          <a:xfrm>
            <a:off x="7426325" y="96838"/>
            <a:ext cx="46926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>
                <a:solidFill>
                  <a:schemeClr val="bg1"/>
                </a:solidFill>
                <a:latin typeface="Arial Narrow" pitchFamily="34" charset="0"/>
              </a:rPr>
              <a:t>Software de controle e manutenção de equipamentos</a:t>
            </a:r>
          </a:p>
          <a:p>
            <a:pPr algn="r"/>
            <a:r>
              <a:rPr lang="pt-BR">
                <a:solidFill>
                  <a:schemeClr val="bg1"/>
                </a:solidFill>
                <a:latin typeface="Arial Narrow" pitchFamily="34" charset="0"/>
              </a:rPr>
              <a:t>www.psg-e.com</a:t>
            </a:r>
          </a:p>
        </p:txBody>
      </p:sp>
      <p:cxnSp>
        <p:nvCxnSpPr>
          <p:cNvPr id="17" name="Conector reto 16"/>
          <p:cNvCxnSpPr/>
          <p:nvPr/>
        </p:nvCxnSpPr>
        <p:spPr>
          <a:xfrm>
            <a:off x="0" y="6843713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8677" name="Imagem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8" y="103188"/>
            <a:ext cx="1800225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Imagem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2175" y="936625"/>
            <a:ext cx="10407650" cy="585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/>
          <a:srcRect l="49038"/>
          <a:stretch/>
        </p:blipFill>
        <p:spPr>
          <a:xfrm>
            <a:off x="1" y="0"/>
            <a:ext cx="12191999" cy="829748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29698" name="Imagem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14513" y="95250"/>
            <a:ext cx="1037748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CaixaDeTexto 11"/>
          <p:cNvSpPr txBox="1">
            <a:spLocks noChangeArrowheads="1"/>
          </p:cNvSpPr>
          <p:nvPr/>
        </p:nvSpPr>
        <p:spPr bwMode="auto">
          <a:xfrm>
            <a:off x="7426325" y="96838"/>
            <a:ext cx="46926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>
                <a:solidFill>
                  <a:schemeClr val="bg1"/>
                </a:solidFill>
                <a:latin typeface="Arial Narrow" pitchFamily="34" charset="0"/>
              </a:rPr>
              <a:t>Software de controle e manutenção de equipamentos</a:t>
            </a:r>
          </a:p>
          <a:p>
            <a:pPr algn="r"/>
            <a:r>
              <a:rPr lang="pt-BR">
                <a:solidFill>
                  <a:schemeClr val="bg1"/>
                </a:solidFill>
                <a:latin typeface="Arial Narrow" pitchFamily="34" charset="0"/>
              </a:rPr>
              <a:t>www.psg-e.com</a:t>
            </a:r>
          </a:p>
        </p:txBody>
      </p:sp>
      <p:cxnSp>
        <p:nvCxnSpPr>
          <p:cNvPr id="17" name="Conector reto 16"/>
          <p:cNvCxnSpPr/>
          <p:nvPr/>
        </p:nvCxnSpPr>
        <p:spPr>
          <a:xfrm>
            <a:off x="0" y="6843713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9701" name="Imagem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8" y="103188"/>
            <a:ext cx="1800225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Imagem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2175" y="936625"/>
            <a:ext cx="10407650" cy="585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/>
          <a:srcRect l="49038"/>
          <a:stretch/>
        </p:blipFill>
        <p:spPr>
          <a:xfrm>
            <a:off x="1" y="0"/>
            <a:ext cx="12191999" cy="829748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30722" name="Imagem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14513" y="95250"/>
            <a:ext cx="1037748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CaixaDeTexto 11"/>
          <p:cNvSpPr txBox="1">
            <a:spLocks noChangeArrowheads="1"/>
          </p:cNvSpPr>
          <p:nvPr/>
        </p:nvSpPr>
        <p:spPr bwMode="auto">
          <a:xfrm>
            <a:off x="7426325" y="96838"/>
            <a:ext cx="46926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>
                <a:solidFill>
                  <a:schemeClr val="bg1"/>
                </a:solidFill>
                <a:latin typeface="Arial Narrow" pitchFamily="34" charset="0"/>
              </a:rPr>
              <a:t>Software de controle e manutenção de equipamentos</a:t>
            </a:r>
          </a:p>
          <a:p>
            <a:pPr algn="r"/>
            <a:r>
              <a:rPr lang="pt-BR">
                <a:solidFill>
                  <a:schemeClr val="bg1"/>
                </a:solidFill>
                <a:latin typeface="Arial Narrow" pitchFamily="34" charset="0"/>
              </a:rPr>
              <a:t>www.psg-e.com</a:t>
            </a:r>
          </a:p>
        </p:txBody>
      </p:sp>
      <p:cxnSp>
        <p:nvCxnSpPr>
          <p:cNvPr id="17" name="Conector reto 16"/>
          <p:cNvCxnSpPr/>
          <p:nvPr/>
        </p:nvCxnSpPr>
        <p:spPr>
          <a:xfrm>
            <a:off x="0" y="6843713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0725" name="Imagem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8" y="103188"/>
            <a:ext cx="1800225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Imagem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2175" y="936625"/>
            <a:ext cx="10407650" cy="585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/>
          <a:srcRect l="49038"/>
          <a:stretch/>
        </p:blipFill>
        <p:spPr>
          <a:xfrm>
            <a:off x="1" y="0"/>
            <a:ext cx="12191999" cy="829748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31746" name="Imagem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14513" y="95250"/>
            <a:ext cx="1037748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CaixaDeTexto 11"/>
          <p:cNvSpPr txBox="1">
            <a:spLocks noChangeArrowheads="1"/>
          </p:cNvSpPr>
          <p:nvPr/>
        </p:nvSpPr>
        <p:spPr bwMode="auto">
          <a:xfrm>
            <a:off x="7426325" y="96838"/>
            <a:ext cx="46926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>
                <a:solidFill>
                  <a:schemeClr val="bg1"/>
                </a:solidFill>
                <a:latin typeface="Arial Narrow" pitchFamily="34" charset="0"/>
              </a:rPr>
              <a:t>Software de controle e manutenção de equipamentos</a:t>
            </a:r>
          </a:p>
          <a:p>
            <a:pPr algn="r"/>
            <a:r>
              <a:rPr lang="pt-BR">
                <a:solidFill>
                  <a:schemeClr val="bg1"/>
                </a:solidFill>
                <a:latin typeface="Arial Narrow" pitchFamily="34" charset="0"/>
              </a:rPr>
              <a:t>www.psg-e.com</a:t>
            </a:r>
          </a:p>
        </p:txBody>
      </p:sp>
      <p:cxnSp>
        <p:nvCxnSpPr>
          <p:cNvPr id="17" name="Conector reto 16"/>
          <p:cNvCxnSpPr/>
          <p:nvPr/>
        </p:nvCxnSpPr>
        <p:spPr>
          <a:xfrm>
            <a:off x="0" y="6843713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1749" name="Imagem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8" y="103188"/>
            <a:ext cx="1800225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Imagem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2175" y="936625"/>
            <a:ext cx="10407650" cy="585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/>
          <a:srcRect l="49038"/>
          <a:stretch/>
        </p:blipFill>
        <p:spPr>
          <a:xfrm>
            <a:off x="1" y="0"/>
            <a:ext cx="12191999" cy="829748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14338" name="Imagem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14513" y="95250"/>
            <a:ext cx="1037748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CaixaDeTexto 11"/>
          <p:cNvSpPr txBox="1">
            <a:spLocks noChangeArrowheads="1"/>
          </p:cNvSpPr>
          <p:nvPr/>
        </p:nvSpPr>
        <p:spPr bwMode="auto">
          <a:xfrm>
            <a:off x="7426325" y="96838"/>
            <a:ext cx="46926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>
                <a:solidFill>
                  <a:schemeClr val="bg1"/>
                </a:solidFill>
                <a:latin typeface="Arial Narrow" pitchFamily="34" charset="0"/>
              </a:rPr>
              <a:t>Software de controle e manutenção de equipamentos</a:t>
            </a:r>
          </a:p>
          <a:p>
            <a:pPr algn="r"/>
            <a:r>
              <a:rPr lang="pt-BR">
                <a:solidFill>
                  <a:schemeClr val="bg1"/>
                </a:solidFill>
                <a:latin typeface="Arial Narrow" pitchFamily="34" charset="0"/>
              </a:rPr>
              <a:t>www.psg-e.com</a:t>
            </a:r>
          </a:p>
        </p:txBody>
      </p:sp>
      <p:cxnSp>
        <p:nvCxnSpPr>
          <p:cNvPr id="17" name="Conector reto 16"/>
          <p:cNvCxnSpPr/>
          <p:nvPr/>
        </p:nvCxnSpPr>
        <p:spPr>
          <a:xfrm>
            <a:off x="0" y="6843713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CaixaDeTexto 19"/>
          <p:cNvSpPr txBox="1">
            <a:spLocks noChangeArrowheads="1"/>
          </p:cNvSpPr>
          <p:nvPr/>
        </p:nvSpPr>
        <p:spPr bwMode="auto">
          <a:xfrm>
            <a:off x="203200" y="1065213"/>
            <a:ext cx="11771313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i="1">
                <a:latin typeface="Verdana" pitchFamily="34" charset="0"/>
              </a:rPr>
              <a:t>Nome</a:t>
            </a:r>
            <a:r>
              <a:rPr lang="pt-BR" sz="2400">
                <a:latin typeface="Verdana" pitchFamily="34" charset="0"/>
              </a:rPr>
              <a:t>:</a:t>
            </a:r>
          </a:p>
          <a:p>
            <a:r>
              <a:rPr lang="pt-BR" sz="2400">
                <a:latin typeface="Verdana" pitchFamily="34" charset="0"/>
              </a:rPr>
              <a:t>- Daniel Andrade Bichuette Coelho</a:t>
            </a:r>
          </a:p>
          <a:p>
            <a:endParaRPr lang="pt-BR" sz="2400">
              <a:latin typeface="Verdana" pitchFamily="34" charset="0"/>
            </a:endParaRPr>
          </a:p>
          <a:p>
            <a:r>
              <a:rPr lang="pt-BR" sz="2400" i="1">
                <a:latin typeface="Verdana" pitchFamily="34" charset="0"/>
              </a:rPr>
              <a:t>Formação</a:t>
            </a:r>
            <a:r>
              <a:rPr lang="pt-BR" sz="2400">
                <a:latin typeface="Verdana" pitchFamily="34" charset="0"/>
              </a:rPr>
              <a:t>:</a:t>
            </a:r>
          </a:p>
          <a:p>
            <a:r>
              <a:rPr lang="pt-BR" sz="2400">
                <a:latin typeface="Verdana" pitchFamily="34" charset="0"/>
              </a:rPr>
              <a:t>- Engenharia Civil – Uniube – Universidade de Uberaba - MG</a:t>
            </a:r>
          </a:p>
          <a:p>
            <a:endParaRPr lang="pt-BR" sz="2400">
              <a:latin typeface="Verdana" pitchFamily="34" charset="0"/>
            </a:endParaRPr>
          </a:p>
          <a:p>
            <a:r>
              <a:rPr lang="pt-BR" sz="2400" i="1">
                <a:latin typeface="Verdana" pitchFamily="34" charset="0"/>
              </a:rPr>
              <a:t>Pós-graduação</a:t>
            </a:r>
            <a:r>
              <a:rPr lang="pt-BR" sz="2400">
                <a:latin typeface="Verdana" pitchFamily="34" charset="0"/>
              </a:rPr>
              <a:t>:</a:t>
            </a:r>
          </a:p>
          <a:p>
            <a:r>
              <a:rPr lang="pt-BR" sz="2400">
                <a:latin typeface="Verdana" pitchFamily="34" charset="0"/>
              </a:rPr>
              <a:t>- MBA Executivo – IBMEC/BH - MG</a:t>
            </a:r>
          </a:p>
          <a:p>
            <a:r>
              <a:rPr lang="pt-BR" sz="2400">
                <a:latin typeface="Verdana" pitchFamily="34" charset="0"/>
              </a:rPr>
              <a:t>- MBA Gestão de Negócios para Construção Pesada – FGV/Sicepot - MG</a:t>
            </a:r>
          </a:p>
          <a:p>
            <a:endParaRPr lang="pt-BR" sz="2400">
              <a:latin typeface="Verdana" pitchFamily="34" charset="0"/>
            </a:endParaRPr>
          </a:p>
          <a:p>
            <a:r>
              <a:rPr lang="pt-BR" sz="2400" i="1">
                <a:latin typeface="Verdana" pitchFamily="34" charset="0"/>
              </a:rPr>
              <a:t>Certificação</a:t>
            </a:r>
            <a:r>
              <a:rPr lang="pt-BR" sz="2400">
                <a:latin typeface="Verdana" pitchFamily="34" charset="0"/>
              </a:rPr>
              <a:t>:</a:t>
            </a:r>
          </a:p>
          <a:p>
            <a:r>
              <a:rPr lang="pt-BR" sz="2400">
                <a:latin typeface="Verdana" pitchFamily="34" charset="0"/>
              </a:rPr>
              <a:t>- Notório Saber em Engenharia de Custos - IBEC – Instituto Brasileiro de Engenharia de Custos</a:t>
            </a:r>
          </a:p>
        </p:txBody>
      </p:sp>
      <p:pic>
        <p:nvPicPr>
          <p:cNvPr id="14342" name="Imagem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8" y="103188"/>
            <a:ext cx="1800225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/>
          <a:srcRect l="49038"/>
          <a:stretch/>
        </p:blipFill>
        <p:spPr>
          <a:xfrm>
            <a:off x="1" y="0"/>
            <a:ext cx="12191999" cy="829748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32770" name="Imagem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14513" y="95250"/>
            <a:ext cx="1037748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CaixaDeTexto 11"/>
          <p:cNvSpPr txBox="1">
            <a:spLocks noChangeArrowheads="1"/>
          </p:cNvSpPr>
          <p:nvPr/>
        </p:nvSpPr>
        <p:spPr bwMode="auto">
          <a:xfrm>
            <a:off x="7426325" y="96838"/>
            <a:ext cx="46926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>
                <a:solidFill>
                  <a:schemeClr val="bg1"/>
                </a:solidFill>
                <a:latin typeface="Arial Narrow" pitchFamily="34" charset="0"/>
              </a:rPr>
              <a:t>Software de controle e manutenção de equipamentos</a:t>
            </a:r>
          </a:p>
          <a:p>
            <a:pPr algn="r"/>
            <a:r>
              <a:rPr lang="pt-BR">
                <a:solidFill>
                  <a:schemeClr val="bg1"/>
                </a:solidFill>
                <a:latin typeface="Arial Narrow" pitchFamily="34" charset="0"/>
              </a:rPr>
              <a:t>www.psg-e.com</a:t>
            </a:r>
          </a:p>
        </p:txBody>
      </p:sp>
      <p:cxnSp>
        <p:nvCxnSpPr>
          <p:cNvPr id="17" name="Conector reto 16"/>
          <p:cNvCxnSpPr/>
          <p:nvPr/>
        </p:nvCxnSpPr>
        <p:spPr>
          <a:xfrm>
            <a:off x="0" y="6843713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2773" name="Imagem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8" y="103188"/>
            <a:ext cx="1800225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Imagem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2175" y="936625"/>
            <a:ext cx="10407650" cy="585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/>
          <a:srcRect l="49038"/>
          <a:stretch/>
        </p:blipFill>
        <p:spPr>
          <a:xfrm>
            <a:off x="1" y="0"/>
            <a:ext cx="12191999" cy="829748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33794" name="Imagem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14513" y="95250"/>
            <a:ext cx="1037748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CaixaDeTexto 11"/>
          <p:cNvSpPr txBox="1">
            <a:spLocks noChangeArrowheads="1"/>
          </p:cNvSpPr>
          <p:nvPr/>
        </p:nvSpPr>
        <p:spPr bwMode="auto">
          <a:xfrm>
            <a:off x="7426325" y="96838"/>
            <a:ext cx="46926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>
                <a:solidFill>
                  <a:schemeClr val="bg1"/>
                </a:solidFill>
                <a:latin typeface="Arial Narrow" pitchFamily="34" charset="0"/>
              </a:rPr>
              <a:t>Software de controle e manutenção de equipamentos</a:t>
            </a:r>
          </a:p>
          <a:p>
            <a:pPr algn="r"/>
            <a:r>
              <a:rPr lang="pt-BR">
                <a:solidFill>
                  <a:schemeClr val="bg1"/>
                </a:solidFill>
                <a:latin typeface="Arial Narrow" pitchFamily="34" charset="0"/>
              </a:rPr>
              <a:t>www.psg-e.com</a:t>
            </a:r>
          </a:p>
        </p:txBody>
      </p:sp>
      <p:cxnSp>
        <p:nvCxnSpPr>
          <p:cNvPr id="17" name="Conector reto 16"/>
          <p:cNvCxnSpPr/>
          <p:nvPr/>
        </p:nvCxnSpPr>
        <p:spPr>
          <a:xfrm>
            <a:off x="0" y="6843713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3797" name="Imagem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8" y="103188"/>
            <a:ext cx="1800225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Imagem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2175" y="936625"/>
            <a:ext cx="10407650" cy="585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/>
          <a:srcRect l="49038"/>
          <a:stretch/>
        </p:blipFill>
        <p:spPr>
          <a:xfrm>
            <a:off x="1" y="0"/>
            <a:ext cx="12191999" cy="829748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34818" name="Imagem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14513" y="95250"/>
            <a:ext cx="1037748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CaixaDeTexto 11"/>
          <p:cNvSpPr txBox="1">
            <a:spLocks noChangeArrowheads="1"/>
          </p:cNvSpPr>
          <p:nvPr/>
        </p:nvSpPr>
        <p:spPr bwMode="auto">
          <a:xfrm>
            <a:off x="7426325" y="96838"/>
            <a:ext cx="46926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>
                <a:solidFill>
                  <a:schemeClr val="bg1"/>
                </a:solidFill>
                <a:latin typeface="Arial Narrow" pitchFamily="34" charset="0"/>
              </a:rPr>
              <a:t>Software de controle e manutenção de equipamentos</a:t>
            </a:r>
          </a:p>
          <a:p>
            <a:pPr algn="r"/>
            <a:r>
              <a:rPr lang="pt-BR">
                <a:solidFill>
                  <a:schemeClr val="bg1"/>
                </a:solidFill>
                <a:latin typeface="Arial Narrow" pitchFamily="34" charset="0"/>
              </a:rPr>
              <a:t>www.psg-e.com</a:t>
            </a:r>
          </a:p>
        </p:txBody>
      </p:sp>
      <p:cxnSp>
        <p:nvCxnSpPr>
          <p:cNvPr id="17" name="Conector reto 16"/>
          <p:cNvCxnSpPr/>
          <p:nvPr/>
        </p:nvCxnSpPr>
        <p:spPr>
          <a:xfrm>
            <a:off x="0" y="6843713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4821" name="Imagem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8" y="103188"/>
            <a:ext cx="1800225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Imagem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2175" y="936625"/>
            <a:ext cx="10407650" cy="585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/>
          <a:srcRect l="49038"/>
          <a:stretch/>
        </p:blipFill>
        <p:spPr>
          <a:xfrm>
            <a:off x="1" y="0"/>
            <a:ext cx="12191999" cy="829748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35842" name="Imagem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14513" y="95250"/>
            <a:ext cx="1037748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CaixaDeTexto 11"/>
          <p:cNvSpPr txBox="1">
            <a:spLocks noChangeArrowheads="1"/>
          </p:cNvSpPr>
          <p:nvPr/>
        </p:nvSpPr>
        <p:spPr bwMode="auto">
          <a:xfrm>
            <a:off x="7426325" y="96838"/>
            <a:ext cx="46926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>
                <a:solidFill>
                  <a:schemeClr val="bg1"/>
                </a:solidFill>
                <a:latin typeface="Arial Narrow" pitchFamily="34" charset="0"/>
              </a:rPr>
              <a:t>Software de controle e manutenção de equipamentos</a:t>
            </a:r>
          </a:p>
          <a:p>
            <a:pPr algn="r"/>
            <a:r>
              <a:rPr lang="pt-BR">
                <a:solidFill>
                  <a:schemeClr val="bg1"/>
                </a:solidFill>
                <a:latin typeface="Arial Narrow" pitchFamily="34" charset="0"/>
              </a:rPr>
              <a:t>www.psg-e.com</a:t>
            </a:r>
          </a:p>
        </p:txBody>
      </p:sp>
      <p:cxnSp>
        <p:nvCxnSpPr>
          <p:cNvPr id="17" name="Conector reto 16"/>
          <p:cNvCxnSpPr/>
          <p:nvPr/>
        </p:nvCxnSpPr>
        <p:spPr>
          <a:xfrm>
            <a:off x="0" y="6843713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5845" name="Imagem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8" y="103188"/>
            <a:ext cx="1800225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Imagem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2175" y="936625"/>
            <a:ext cx="10407650" cy="58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/>
          <a:srcRect l="49038"/>
          <a:stretch/>
        </p:blipFill>
        <p:spPr>
          <a:xfrm>
            <a:off x="1" y="0"/>
            <a:ext cx="12191999" cy="829748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36866" name="Imagem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14513" y="95250"/>
            <a:ext cx="1037748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CaixaDeTexto 11"/>
          <p:cNvSpPr txBox="1">
            <a:spLocks noChangeArrowheads="1"/>
          </p:cNvSpPr>
          <p:nvPr/>
        </p:nvSpPr>
        <p:spPr bwMode="auto">
          <a:xfrm>
            <a:off x="7426325" y="96838"/>
            <a:ext cx="46926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>
                <a:solidFill>
                  <a:schemeClr val="bg1"/>
                </a:solidFill>
                <a:latin typeface="Arial Narrow" pitchFamily="34" charset="0"/>
              </a:rPr>
              <a:t>Software de controle e manutenção de equipamentos</a:t>
            </a:r>
          </a:p>
          <a:p>
            <a:pPr algn="r"/>
            <a:r>
              <a:rPr lang="pt-BR">
                <a:solidFill>
                  <a:schemeClr val="bg1"/>
                </a:solidFill>
                <a:latin typeface="Arial Narrow" pitchFamily="34" charset="0"/>
              </a:rPr>
              <a:t>www.psg-e.com</a:t>
            </a:r>
          </a:p>
        </p:txBody>
      </p:sp>
      <p:cxnSp>
        <p:nvCxnSpPr>
          <p:cNvPr id="17" name="Conector reto 16"/>
          <p:cNvCxnSpPr/>
          <p:nvPr/>
        </p:nvCxnSpPr>
        <p:spPr>
          <a:xfrm>
            <a:off x="0" y="6843713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6869" name="Imagem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8" y="103188"/>
            <a:ext cx="1800225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Imagem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2175" y="936625"/>
            <a:ext cx="10407650" cy="585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/>
          <a:srcRect l="49038"/>
          <a:stretch/>
        </p:blipFill>
        <p:spPr>
          <a:xfrm>
            <a:off x="1" y="0"/>
            <a:ext cx="12191999" cy="829748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37890" name="Imagem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14513" y="95250"/>
            <a:ext cx="1037748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CaixaDeTexto 11"/>
          <p:cNvSpPr txBox="1">
            <a:spLocks noChangeArrowheads="1"/>
          </p:cNvSpPr>
          <p:nvPr/>
        </p:nvSpPr>
        <p:spPr bwMode="auto">
          <a:xfrm>
            <a:off x="7426325" y="96838"/>
            <a:ext cx="46926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>
                <a:solidFill>
                  <a:schemeClr val="bg1"/>
                </a:solidFill>
                <a:latin typeface="Arial Narrow" pitchFamily="34" charset="0"/>
              </a:rPr>
              <a:t>Software de controle e manutenção de equipamentos</a:t>
            </a:r>
          </a:p>
          <a:p>
            <a:pPr algn="r"/>
            <a:r>
              <a:rPr lang="pt-BR">
                <a:solidFill>
                  <a:schemeClr val="bg1"/>
                </a:solidFill>
                <a:latin typeface="Arial Narrow" pitchFamily="34" charset="0"/>
              </a:rPr>
              <a:t>www.psg-e.com</a:t>
            </a:r>
          </a:p>
        </p:txBody>
      </p:sp>
      <p:cxnSp>
        <p:nvCxnSpPr>
          <p:cNvPr id="17" name="Conector reto 16"/>
          <p:cNvCxnSpPr/>
          <p:nvPr/>
        </p:nvCxnSpPr>
        <p:spPr>
          <a:xfrm>
            <a:off x="0" y="6843713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7893" name="Imagem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8" y="103188"/>
            <a:ext cx="1800225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Imagem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2175" y="936625"/>
            <a:ext cx="10407650" cy="585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/>
          <a:srcRect l="49038"/>
          <a:stretch/>
        </p:blipFill>
        <p:spPr>
          <a:xfrm>
            <a:off x="1" y="0"/>
            <a:ext cx="12191999" cy="829748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38914" name="Imagem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14513" y="95250"/>
            <a:ext cx="1037748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CaixaDeTexto 11"/>
          <p:cNvSpPr txBox="1">
            <a:spLocks noChangeArrowheads="1"/>
          </p:cNvSpPr>
          <p:nvPr/>
        </p:nvSpPr>
        <p:spPr bwMode="auto">
          <a:xfrm>
            <a:off x="7426325" y="96838"/>
            <a:ext cx="46926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>
                <a:solidFill>
                  <a:schemeClr val="bg1"/>
                </a:solidFill>
                <a:latin typeface="Arial Narrow" pitchFamily="34" charset="0"/>
              </a:rPr>
              <a:t>Software de controle e manutenção de equipamentos</a:t>
            </a:r>
          </a:p>
          <a:p>
            <a:pPr algn="r"/>
            <a:r>
              <a:rPr lang="pt-BR">
                <a:solidFill>
                  <a:schemeClr val="bg1"/>
                </a:solidFill>
                <a:latin typeface="Arial Narrow" pitchFamily="34" charset="0"/>
              </a:rPr>
              <a:t>www.psg-e.com</a:t>
            </a:r>
          </a:p>
        </p:txBody>
      </p:sp>
      <p:cxnSp>
        <p:nvCxnSpPr>
          <p:cNvPr id="17" name="Conector reto 16"/>
          <p:cNvCxnSpPr/>
          <p:nvPr/>
        </p:nvCxnSpPr>
        <p:spPr>
          <a:xfrm>
            <a:off x="0" y="6843713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8917" name="Imagem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8" y="103188"/>
            <a:ext cx="1800225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Imagem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2175" y="936625"/>
            <a:ext cx="10407650" cy="585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/>
          <a:srcRect l="49038"/>
          <a:stretch/>
        </p:blipFill>
        <p:spPr>
          <a:xfrm>
            <a:off x="1" y="0"/>
            <a:ext cx="12191999" cy="829748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39938" name="Imagem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14513" y="95250"/>
            <a:ext cx="1037748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CaixaDeTexto 11"/>
          <p:cNvSpPr txBox="1">
            <a:spLocks noChangeArrowheads="1"/>
          </p:cNvSpPr>
          <p:nvPr/>
        </p:nvSpPr>
        <p:spPr bwMode="auto">
          <a:xfrm>
            <a:off x="7426325" y="96838"/>
            <a:ext cx="46926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>
                <a:solidFill>
                  <a:schemeClr val="bg1"/>
                </a:solidFill>
                <a:latin typeface="Arial Narrow" pitchFamily="34" charset="0"/>
              </a:rPr>
              <a:t>Software de controle e manutenção de equipamentos</a:t>
            </a:r>
          </a:p>
          <a:p>
            <a:pPr algn="r"/>
            <a:r>
              <a:rPr lang="pt-BR">
                <a:solidFill>
                  <a:schemeClr val="bg1"/>
                </a:solidFill>
                <a:latin typeface="Arial Narrow" pitchFamily="34" charset="0"/>
              </a:rPr>
              <a:t>www.psg-e.com</a:t>
            </a:r>
          </a:p>
        </p:txBody>
      </p:sp>
      <p:cxnSp>
        <p:nvCxnSpPr>
          <p:cNvPr id="17" name="Conector reto 16"/>
          <p:cNvCxnSpPr/>
          <p:nvPr/>
        </p:nvCxnSpPr>
        <p:spPr>
          <a:xfrm>
            <a:off x="0" y="6843713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9941" name="Imagem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8" y="103188"/>
            <a:ext cx="1800225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Imagem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2175" y="936625"/>
            <a:ext cx="10407650" cy="585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/>
          <a:srcRect l="49038"/>
          <a:stretch/>
        </p:blipFill>
        <p:spPr>
          <a:xfrm>
            <a:off x="1" y="0"/>
            <a:ext cx="12191999" cy="829748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40962" name="Imagem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14513" y="95250"/>
            <a:ext cx="1037748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CaixaDeTexto 11"/>
          <p:cNvSpPr txBox="1">
            <a:spLocks noChangeArrowheads="1"/>
          </p:cNvSpPr>
          <p:nvPr/>
        </p:nvSpPr>
        <p:spPr bwMode="auto">
          <a:xfrm>
            <a:off x="7426325" y="96838"/>
            <a:ext cx="46926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>
                <a:solidFill>
                  <a:schemeClr val="bg1"/>
                </a:solidFill>
                <a:latin typeface="Arial Narrow" pitchFamily="34" charset="0"/>
              </a:rPr>
              <a:t>Software de controle e manutenção de equipamentos</a:t>
            </a:r>
          </a:p>
          <a:p>
            <a:pPr algn="r"/>
            <a:r>
              <a:rPr lang="pt-BR">
                <a:solidFill>
                  <a:schemeClr val="bg1"/>
                </a:solidFill>
                <a:latin typeface="Arial Narrow" pitchFamily="34" charset="0"/>
              </a:rPr>
              <a:t>www.psg-e.com</a:t>
            </a:r>
          </a:p>
        </p:txBody>
      </p:sp>
      <p:cxnSp>
        <p:nvCxnSpPr>
          <p:cNvPr id="17" name="Conector reto 16"/>
          <p:cNvCxnSpPr/>
          <p:nvPr/>
        </p:nvCxnSpPr>
        <p:spPr>
          <a:xfrm>
            <a:off x="0" y="6843713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0965" name="Imagem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8" y="103188"/>
            <a:ext cx="1800225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Imagem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2175" y="936625"/>
            <a:ext cx="10407650" cy="585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/>
          <a:srcRect l="49038"/>
          <a:stretch/>
        </p:blipFill>
        <p:spPr>
          <a:xfrm>
            <a:off x="1" y="0"/>
            <a:ext cx="12191999" cy="829748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41986" name="Imagem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14513" y="95250"/>
            <a:ext cx="1037748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CaixaDeTexto 11"/>
          <p:cNvSpPr txBox="1">
            <a:spLocks noChangeArrowheads="1"/>
          </p:cNvSpPr>
          <p:nvPr/>
        </p:nvSpPr>
        <p:spPr bwMode="auto">
          <a:xfrm>
            <a:off x="7426325" y="96838"/>
            <a:ext cx="46926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>
                <a:solidFill>
                  <a:schemeClr val="bg1"/>
                </a:solidFill>
                <a:latin typeface="Arial Narrow" pitchFamily="34" charset="0"/>
              </a:rPr>
              <a:t>Software de controle e manutenção de equipamentos</a:t>
            </a:r>
          </a:p>
          <a:p>
            <a:pPr algn="r"/>
            <a:r>
              <a:rPr lang="pt-BR">
                <a:solidFill>
                  <a:schemeClr val="bg1"/>
                </a:solidFill>
                <a:latin typeface="Arial Narrow" pitchFamily="34" charset="0"/>
              </a:rPr>
              <a:t>www.psg-e.com</a:t>
            </a:r>
          </a:p>
        </p:txBody>
      </p:sp>
      <p:cxnSp>
        <p:nvCxnSpPr>
          <p:cNvPr id="17" name="Conector reto 16"/>
          <p:cNvCxnSpPr/>
          <p:nvPr/>
        </p:nvCxnSpPr>
        <p:spPr>
          <a:xfrm>
            <a:off x="0" y="6843713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1989" name="Imagem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8" y="103188"/>
            <a:ext cx="1800225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Imagem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2175" y="936625"/>
            <a:ext cx="10407650" cy="585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/>
          <a:srcRect l="49038"/>
          <a:stretch/>
        </p:blipFill>
        <p:spPr>
          <a:xfrm>
            <a:off x="1" y="0"/>
            <a:ext cx="12191999" cy="829748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15362" name="Imagem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14513" y="95250"/>
            <a:ext cx="1037748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CaixaDeTexto 11"/>
          <p:cNvSpPr txBox="1">
            <a:spLocks noChangeArrowheads="1"/>
          </p:cNvSpPr>
          <p:nvPr/>
        </p:nvSpPr>
        <p:spPr bwMode="auto">
          <a:xfrm>
            <a:off x="7426325" y="96838"/>
            <a:ext cx="46926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>
                <a:solidFill>
                  <a:schemeClr val="bg1"/>
                </a:solidFill>
                <a:latin typeface="Arial Narrow" pitchFamily="34" charset="0"/>
              </a:rPr>
              <a:t>Software de controle e manutenção de equipamentos</a:t>
            </a:r>
          </a:p>
          <a:p>
            <a:pPr algn="r"/>
            <a:r>
              <a:rPr lang="pt-BR">
                <a:solidFill>
                  <a:schemeClr val="bg1"/>
                </a:solidFill>
                <a:latin typeface="Arial Narrow" pitchFamily="34" charset="0"/>
              </a:rPr>
              <a:t>www.psg-e.com</a:t>
            </a:r>
          </a:p>
        </p:txBody>
      </p:sp>
      <p:cxnSp>
        <p:nvCxnSpPr>
          <p:cNvPr id="17" name="Conector reto 16"/>
          <p:cNvCxnSpPr/>
          <p:nvPr/>
        </p:nvCxnSpPr>
        <p:spPr>
          <a:xfrm>
            <a:off x="0" y="6843713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CaixaDeTexto 19"/>
          <p:cNvSpPr txBox="1">
            <a:spLocks noChangeArrowheads="1"/>
          </p:cNvSpPr>
          <p:nvPr/>
        </p:nvSpPr>
        <p:spPr bwMode="auto">
          <a:xfrm>
            <a:off x="203200" y="1065213"/>
            <a:ext cx="11771313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>
                <a:latin typeface="Verdana" pitchFamily="34" charset="0"/>
              </a:rPr>
              <a:t>Quais são os motivos que fazem com que as empresas não coloquem em prática softwares de controles de custos de equipamentos?</a:t>
            </a:r>
          </a:p>
          <a:p>
            <a:endParaRPr lang="pt-BR" sz="2400">
              <a:latin typeface="Verdana" pitchFamily="34" charset="0"/>
            </a:endParaRPr>
          </a:p>
          <a:p>
            <a:pPr>
              <a:buFontTx/>
              <a:buChar char="-"/>
            </a:pPr>
            <a:r>
              <a:rPr lang="pt-BR" sz="2400">
                <a:latin typeface="Verdana" pitchFamily="34" charset="0"/>
              </a:rPr>
              <a:t>Implantação complexa. Geralmente são implantados por equipes de TI que na grande maioria das vezes não conhecem sobre o negócio, inviabilizando a operação.</a:t>
            </a:r>
          </a:p>
          <a:p>
            <a:pPr>
              <a:buFontTx/>
              <a:buChar char="-"/>
            </a:pPr>
            <a:r>
              <a:rPr lang="pt-BR" sz="2400">
                <a:latin typeface="Verdana" pitchFamily="34" charset="0"/>
              </a:rPr>
              <a:t>Os input´s, entradas de dados, são feitos em telas não amigáveis, necessitando de treinamentos específicos.</a:t>
            </a:r>
          </a:p>
          <a:p>
            <a:pPr>
              <a:buFontTx/>
              <a:buChar char="-"/>
            </a:pPr>
            <a:r>
              <a:rPr lang="pt-BR" sz="2400">
                <a:latin typeface="Verdana" pitchFamily="34" charset="0"/>
              </a:rPr>
              <a:t>Devido a complexidade, os lançamentos demandam períodos longos para a inclusão dos dados. Necessidade de muitas pessoas na operação.</a:t>
            </a:r>
          </a:p>
          <a:p>
            <a:pPr>
              <a:buFontTx/>
              <a:buChar char="-"/>
            </a:pPr>
            <a:r>
              <a:rPr lang="pt-BR" sz="2400">
                <a:latin typeface="Verdana" pitchFamily="34" charset="0"/>
              </a:rPr>
              <a:t>Necessidade de elaboração de relatórios customizados.</a:t>
            </a:r>
          </a:p>
          <a:p>
            <a:pPr>
              <a:buFontTx/>
              <a:buChar char="-"/>
            </a:pPr>
            <a:r>
              <a:rPr lang="pt-BR" sz="2400">
                <a:latin typeface="Verdana" pitchFamily="34" charset="0"/>
              </a:rPr>
              <a:t>Controles isolados, como se existissem vários módulos dentro do software de controle de equipamentos. Não são conclusivos.</a:t>
            </a:r>
          </a:p>
          <a:p>
            <a:pPr>
              <a:buFontTx/>
              <a:buChar char="-"/>
            </a:pPr>
            <a:r>
              <a:rPr lang="pt-BR" sz="2400">
                <a:latin typeface="Verdana" pitchFamily="34" charset="0"/>
              </a:rPr>
              <a:t>Não geram informações gerenciais. Pouco servem para tomadas de decisões em níveis táticos e estratégicos da empresa.</a:t>
            </a:r>
          </a:p>
        </p:txBody>
      </p:sp>
      <p:pic>
        <p:nvPicPr>
          <p:cNvPr id="15366" name="Imagem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8" y="103188"/>
            <a:ext cx="1800225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/>
          <a:srcRect l="49038"/>
          <a:stretch/>
        </p:blipFill>
        <p:spPr>
          <a:xfrm>
            <a:off x="1" y="0"/>
            <a:ext cx="12191999" cy="829748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43010" name="Imagem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14513" y="95250"/>
            <a:ext cx="1037748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CaixaDeTexto 11"/>
          <p:cNvSpPr txBox="1">
            <a:spLocks noChangeArrowheads="1"/>
          </p:cNvSpPr>
          <p:nvPr/>
        </p:nvSpPr>
        <p:spPr bwMode="auto">
          <a:xfrm>
            <a:off x="7426325" y="96838"/>
            <a:ext cx="46926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>
                <a:solidFill>
                  <a:schemeClr val="bg1"/>
                </a:solidFill>
                <a:latin typeface="Arial Narrow" pitchFamily="34" charset="0"/>
              </a:rPr>
              <a:t>Software de controle e manutenção de equipamentos</a:t>
            </a:r>
          </a:p>
          <a:p>
            <a:pPr algn="r"/>
            <a:r>
              <a:rPr lang="pt-BR">
                <a:solidFill>
                  <a:schemeClr val="bg1"/>
                </a:solidFill>
                <a:latin typeface="Arial Narrow" pitchFamily="34" charset="0"/>
              </a:rPr>
              <a:t>www.psg-e.com</a:t>
            </a:r>
          </a:p>
        </p:txBody>
      </p:sp>
      <p:cxnSp>
        <p:nvCxnSpPr>
          <p:cNvPr id="17" name="Conector reto 16"/>
          <p:cNvCxnSpPr/>
          <p:nvPr/>
        </p:nvCxnSpPr>
        <p:spPr>
          <a:xfrm>
            <a:off x="0" y="6843713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3013" name="Imagem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8" y="103188"/>
            <a:ext cx="1800225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Imagem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2175" y="936625"/>
            <a:ext cx="10407650" cy="58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/>
          <a:srcRect l="49038"/>
          <a:stretch/>
        </p:blipFill>
        <p:spPr>
          <a:xfrm>
            <a:off x="1" y="0"/>
            <a:ext cx="12191999" cy="829748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44034" name="Imagem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14513" y="95250"/>
            <a:ext cx="1037748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CaixaDeTexto 11"/>
          <p:cNvSpPr txBox="1">
            <a:spLocks noChangeArrowheads="1"/>
          </p:cNvSpPr>
          <p:nvPr/>
        </p:nvSpPr>
        <p:spPr bwMode="auto">
          <a:xfrm>
            <a:off x="7426325" y="96838"/>
            <a:ext cx="46926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>
                <a:solidFill>
                  <a:schemeClr val="bg1"/>
                </a:solidFill>
                <a:latin typeface="Arial Narrow" pitchFamily="34" charset="0"/>
              </a:rPr>
              <a:t>Software de controle e manutenção de equipamentos</a:t>
            </a:r>
          </a:p>
          <a:p>
            <a:pPr algn="r"/>
            <a:r>
              <a:rPr lang="pt-BR">
                <a:solidFill>
                  <a:schemeClr val="bg1"/>
                </a:solidFill>
                <a:latin typeface="Arial Narrow" pitchFamily="34" charset="0"/>
              </a:rPr>
              <a:t>www.psg-e.com</a:t>
            </a:r>
          </a:p>
        </p:txBody>
      </p:sp>
      <p:cxnSp>
        <p:nvCxnSpPr>
          <p:cNvPr id="17" name="Conector reto 16"/>
          <p:cNvCxnSpPr/>
          <p:nvPr/>
        </p:nvCxnSpPr>
        <p:spPr>
          <a:xfrm>
            <a:off x="0" y="6843713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4037" name="Imagem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8" y="103188"/>
            <a:ext cx="1800225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Imagem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2175" y="936625"/>
            <a:ext cx="10407650" cy="585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/>
          <a:srcRect l="49038"/>
          <a:stretch/>
        </p:blipFill>
        <p:spPr>
          <a:xfrm>
            <a:off x="1" y="0"/>
            <a:ext cx="12191999" cy="829748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45058" name="Imagem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14513" y="95250"/>
            <a:ext cx="1037748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CaixaDeTexto 11"/>
          <p:cNvSpPr txBox="1">
            <a:spLocks noChangeArrowheads="1"/>
          </p:cNvSpPr>
          <p:nvPr/>
        </p:nvSpPr>
        <p:spPr bwMode="auto">
          <a:xfrm>
            <a:off x="7426325" y="96838"/>
            <a:ext cx="46926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>
                <a:solidFill>
                  <a:schemeClr val="bg1"/>
                </a:solidFill>
                <a:latin typeface="Arial Narrow" pitchFamily="34" charset="0"/>
              </a:rPr>
              <a:t>Software de controle e manutenção de equipamentos</a:t>
            </a:r>
          </a:p>
          <a:p>
            <a:pPr algn="r"/>
            <a:r>
              <a:rPr lang="pt-BR">
                <a:solidFill>
                  <a:schemeClr val="bg1"/>
                </a:solidFill>
                <a:latin typeface="Arial Narrow" pitchFamily="34" charset="0"/>
              </a:rPr>
              <a:t>www.psg-e.com</a:t>
            </a:r>
          </a:p>
        </p:txBody>
      </p:sp>
      <p:cxnSp>
        <p:nvCxnSpPr>
          <p:cNvPr id="17" name="Conector reto 16"/>
          <p:cNvCxnSpPr/>
          <p:nvPr/>
        </p:nvCxnSpPr>
        <p:spPr>
          <a:xfrm>
            <a:off x="0" y="6843713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5061" name="Imagem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8" y="103188"/>
            <a:ext cx="1800225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Imagem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2175" y="936625"/>
            <a:ext cx="10407650" cy="585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/>
          <a:srcRect l="49038"/>
          <a:stretch/>
        </p:blipFill>
        <p:spPr>
          <a:xfrm>
            <a:off x="1" y="0"/>
            <a:ext cx="12191999" cy="829748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46082" name="Imagem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14513" y="95250"/>
            <a:ext cx="1037748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CaixaDeTexto 11"/>
          <p:cNvSpPr txBox="1">
            <a:spLocks noChangeArrowheads="1"/>
          </p:cNvSpPr>
          <p:nvPr/>
        </p:nvSpPr>
        <p:spPr bwMode="auto">
          <a:xfrm>
            <a:off x="7426325" y="96838"/>
            <a:ext cx="46926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>
                <a:solidFill>
                  <a:schemeClr val="bg1"/>
                </a:solidFill>
                <a:latin typeface="Arial Narrow" pitchFamily="34" charset="0"/>
              </a:rPr>
              <a:t>Software de controle e manutenção de equipamentos</a:t>
            </a:r>
          </a:p>
          <a:p>
            <a:pPr algn="r"/>
            <a:r>
              <a:rPr lang="pt-BR">
                <a:solidFill>
                  <a:schemeClr val="bg1"/>
                </a:solidFill>
                <a:latin typeface="Arial Narrow" pitchFamily="34" charset="0"/>
              </a:rPr>
              <a:t>www.psg-e.com</a:t>
            </a:r>
          </a:p>
        </p:txBody>
      </p:sp>
      <p:cxnSp>
        <p:nvCxnSpPr>
          <p:cNvPr id="17" name="Conector reto 16"/>
          <p:cNvCxnSpPr/>
          <p:nvPr/>
        </p:nvCxnSpPr>
        <p:spPr>
          <a:xfrm>
            <a:off x="0" y="6843713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6085" name="Imagem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8" y="103188"/>
            <a:ext cx="1800225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Imagem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2175" y="936625"/>
            <a:ext cx="10407650" cy="585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/>
          <a:srcRect l="49038"/>
          <a:stretch/>
        </p:blipFill>
        <p:spPr>
          <a:xfrm>
            <a:off x="1" y="0"/>
            <a:ext cx="12191999" cy="829748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47106" name="Imagem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14513" y="95250"/>
            <a:ext cx="1037748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CaixaDeTexto 11"/>
          <p:cNvSpPr txBox="1">
            <a:spLocks noChangeArrowheads="1"/>
          </p:cNvSpPr>
          <p:nvPr/>
        </p:nvSpPr>
        <p:spPr bwMode="auto">
          <a:xfrm>
            <a:off x="7426325" y="96838"/>
            <a:ext cx="46926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>
                <a:solidFill>
                  <a:schemeClr val="bg1"/>
                </a:solidFill>
                <a:latin typeface="Arial Narrow" pitchFamily="34" charset="0"/>
              </a:rPr>
              <a:t>Software de controle e manutenção de equipamentos</a:t>
            </a:r>
          </a:p>
          <a:p>
            <a:pPr algn="r"/>
            <a:r>
              <a:rPr lang="pt-BR">
                <a:solidFill>
                  <a:schemeClr val="bg1"/>
                </a:solidFill>
                <a:latin typeface="Arial Narrow" pitchFamily="34" charset="0"/>
              </a:rPr>
              <a:t>www.psg-e.com</a:t>
            </a:r>
          </a:p>
        </p:txBody>
      </p:sp>
      <p:cxnSp>
        <p:nvCxnSpPr>
          <p:cNvPr id="17" name="Conector reto 16"/>
          <p:cNvCxnSpPr/>
          <p:nvPr/>
        </p:nvCxnSpPr>
        <p:spPr>
          <a:xfrm>
            <a:off x="0" y="6843713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7109" name="Imagem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8" y="103188"/>
            <a:ext cx="1800225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Imagem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2175" y="936625"/>
            <a:ext cx="10407650" cy="585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/>
          <a:srcRect l="49038"/>
          <a:stretch/>
        </p:blipFill>
        <p:spPr>
          <a:xfrm>
            <a:off x="1" y="0"/>
            <a:ext cx="12191999" cy="829748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48130" name="Imagem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14513" y="95250"/>
            <a:ext cx="1037748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CaixaDeTexto 11"/>
          <p:cNvSpPr txBox="1">
            <a:spLocks noChangeArrowheads="1"/>
          </p:cNvSpPr>
          <p:nvPr/>
        </p:nvSpPr>
        <p:spPr bwMode="auto">
          <a:xfrm>
            <a:off x="7426325" y="96838"/>
            <a:ext cx="46926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>
                <a:solidFill>
                  <a:schemeClr val="bg1"/>
                </a:solidFill>
                <a:latin typeface="Arial Narrow" pitchFamily="34" charset="0"/>
              </a:rPr>
              <a:t>Software de controle e manutenção de equipamentos</a:t>
            </a:r>
          </a:p>
          <a:p>
            <a:pPr algn="r"/>
            <a:r>
              <a:rPr lang="pt-BR">
                <a:solidFill>
                  <a:schemeClr val="bg1"/>
                </a:solidFill>
                <a:latin typeface="Arial Narrow" pitchFamily="34" charset="0"/>
              </a:rPr>
              <a:t>www.psg-e.com</a:t>
            </a:r>
          </a:p>
        </p:txBody>
      </p:sp>
      <p:cxnSp>
        <p:nvCxnSpPr>
          <p:cNvPr id="17" name="Conector reto 16"/>
          <p:cNvCxnSpPr/>
          <p:nvPr/>
        </p:nvCxnSpPr>
        <p:spPr>
          <a:xfrm>
            <a:off x="0" y="6843713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8133" name="Imagem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8" y="103188"/>
            <a:ext cx="1800225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Imagem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2175" y="936625"/>
            <a:ext cx="10407650" cy="585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/>
          <a:srcRect l="49038"/>
          <a:stretch/>
        </p:blipFill>
        <p:spPr>
          <a:xfrm>
            <a:off x="1" y="0"/>
            <a:ext cx="12191999" cy="829748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49154" name="Imagem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14513" y="95250"/>
            <a:ext cx="1037748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CaixaDeTexto 11"/>
          <p:cNvSpPr txBox="1">
            <a:spLocks noChangeArrowheads="1"/>
          </p:cNvSpPr>
          <p:nvPr/>
        </p:nvSpPr>
        <p:spPr bwMode="auto">
          <a:xfrm>
            <a:off x="7426325" y="96838"/>
            <a:ext cx="46926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>
                <a:solidFill>
                  <a:schemeClr val="bg1"/>
                </a:solidFill>
                <a:latin typeface="Arial Narrow" pitchFamily="34" charset="0"/>
              </a:rPr>
              <a:t>Software de controle e manutenção de equipamentos</a:t>
            </a:r>
          </a:p>
          <a:p>
            <a:pPr algn="r"/>
            <a:r>
              <a:rPr lang="pt-BR">
                <a:solidFill>
                  <a:schemeClr val="bg1"/>
                </a:solidFill>
                <a:latin typeface="Arial Narrow" pitchFamily="34" charset="0"/>
              </a:rPr>
              <a:t>www.psg-e.com</a:t>
            </a:r>
          </a:p>
        </p:txBody>
      </p:sp>
      <p:cxnSp>
        <p:nvCxnSpPr>
          <p:cNvPr id="17" name="Conector reto 16"/>
          <p:cNvCxnSpPr/>
          <p:nvPr/>
        </p:nvCxnSpPr>
        <p:spPr>
          <a:xfrm>
            <a:off x="0" y="6843713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9157" name="Imagem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8" y="103188"/>
            <a:ext cx="1800225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Imagem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2175" y="936625"/>
            <a:ext cx="10407650" cy="585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/>
          <a:srcRect l="49038"/>
          <a:stretch/>
        </p:blipFill>
        <p:spPr>
          <a:xfrm>
            <a:off x="1" y="0"/>
            <a:ext cx="12191999" cy="829748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50178" name="Imagem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14513" y="95250"/>
            <a:ext cx="1037748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CaixaDeTexto 11"/>
          <p:cNvSpPr txBox="1">
            <a:spLocks noChangeArrowheads="1"/>
          </p:cNvSpPr>
          <p:nvPr/>
        </p:nvSpPr>
        <p:spPr bwMode="auto">
          <a:xfrm>
            <a:off x="7426325" y="96838"/>
            <a:ext cx="46926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>
                <a:solidFill>
                  <a:schemeClr val="bg1"/>
                </a:solidFill>
                <a:latin typeface="Arial Narrow" pitchFamily="34" charset="0"/>
              </a:rPr>
              <a:t>Software de controle e manutenção de equipamentos</a:t>
            </a:r>
          </a:p>
          <a:p>
            <a:pPr algn="r"/>
            <a:r>
              <a:rPr lang="pt-BR">
                <a:solidFill>
                  <a:schemeClr val="bg1"/>
                </a:solidFill>
                <a:latin typeface="Arial Narrow" pitchFamily="34" charset="0"/>
              </a:rPr>
              <a:t>www.psg-e.com</a:t>
            </a:r>
          </a:p>
        </p:txBody>
      </p:sp>
      <p:cxnSp>
        <p:nvCxnSpPr>
          <p:cNvPr id="17" name="Conector reto 16"/>
          <p:cNvCxnSpPr/>
          <p:nvPr/>
        </p:nvCxnSpPr>
        <p:spPr>
          <a:xfrm>
            <a:off x="0" y="6843713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0181" name="Imagem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8" y="103188"/>
            <a:ext cx="1800225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Imagem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2175" y="936625"/>
            <a:ext cx="10407650" cy="585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/>
          <a:srcRect l="49038"/>
          <a:stretch/>
        </p:blipFill>
        <p:spPr>
          <a:xfrm>
            <a:off x="1" y="0"/>
            <a:ext cx="12191999" cy="829748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51202" name="Imagem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14513" y="95250"/>
            <a:ext cx="1037748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CaixaDeTexto 11"/>
          <p:cNvSpPr txBox="1">
            <a:spLocks noChangeArrowheads="1"/>
          </p:cNvSpPr>
          <p:nvPr/>
        </p:nvSpPr>
        <p:spPr bwMode="auto">
          <a:xfrm>
            <a:off x="7426325" y="96838"/>
            <a:ext cx="46926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>
                <a:solidFill>
                  <a:schemeClr val="bg1"/>
                </a:solidFill>
                <a:latin typeface="Arial Narrow" pitchFamily="34" charset="0"/>
              </a:rPr>
              <a:t>Software de controle e manutenção de equipamentos</a:t>
            </a:r>
          </a:p>
          <a:p>
            <a:pPr algn="r"/>
            <a:r>
              <a:rPr lang="pt-BR">
                <a:solidFill>
                  <a:schemeClr val="bg1"/>
                </a:solidFill>
                <a:latin typeface="Arial Narrow" pitchFamily="34" charset="0"/>
              </a:rPr>
              <a:t>www.psg-e.com</a:t>
            </a:r>
          </a:p>
        </p:txBody>
      </p:sp>
      <p:cxnSp>
        <p:nvCxnSpPr>
          <p:cNvPr id="17" name="Conector reto 16"/>
          <p:cNvCxnSpPr/>
          <p:nvPr/>
        </p:nvCxnSpPr>
        <p:spPr>
          <a:xfrm>
            <a:off x="0" y="6843713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1205" name="Imagem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8" y="103188"/>
            <a:ext cx="1800225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6" name="Imagem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2175" y="936625"/>
            <a:ext cx="10407650" cy="585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/>
          <a:srcRect l="49038"/>
          <a:stretch/>
        </p:blipFill>
        <p:spPr>
          <a:xfrm>
            <a:off x="1" y="0"/>
            <a:ext cx="12191999" cy="829748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52226" name="Imagem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14513" y="95250"/>
            <a:ext cx="1037748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CaixaDeTexto 11"/>
          <p:cNvSpPr txBox="1">
            <a:spLocks noChangeArrowheads="1"/>
          </p:cNvSpPr>
          <p:nvPr/>
        </p:nvSpPr>
        <p:spPr bwMode="auto">
          <a:xfrm>
            <a:off x="7426325" y="96838"/>
            <a:ext cx="46926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>
                <a:solidFill>
                  <a:schemeClr val="bg1"/>
                </a:solidFill>
                <a:latin typeface="Arial Narrow" pitchFamily="34" charset="0"/>
              </a:rPr>
              <a:t>Software de controle e manutenção de equipamentos</a:t>
            </a:r>
          </a:p>
          <a:p>
            <a:pPr algn="r"/>
            <a:r>
              <a:rPr lang="pt-BR">
                <a:solidFill>
                  <a:schemeClr val="bg1"/>
                </a:solidFill>
                <a:latin typeface="Arial Narrow" pitchFamily="34" charset="0"/>
              </a:rPr>
              <a:t>www.psg-e.com</a:t>
            </a:r>
          </a:p>
        </p:txBody>
      </p:sp>
      <p:cxnSp>
        <p:nvCxnSpPr>
          <p:cNvPr id="17" name="Conector reto 16"/>
          <p:cNvCxnSpPr/>
          <p:nvPr/>
        </p:nvCxnSpPr>
        <p:spPr>
          <a:xfrm>
            <a:off x="0" y="6843713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2229" name="Imagem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8" y="103188"/>
            <a:ext cx="1800225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0" name="Imagem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2175" y="936625"/>
            <a:ext cx="10407650" cy="585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/>
          <a:srcRect l="49038"/>
          <a:stretch/>
        </p:blipFill>
        <p:spPr>
          <a:xfrm>
            <a:off x="1" y="0"/>
            <a:ext cx="12191999" cy="829748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16386" name="Imagem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14513" y="95250"/>
            <a:ext cx="1037748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CaixaDeTexto 11"/>
          <p:cNvSpPr txBox="1">
            <a:spLocks noChangeArrowheads="1"/>
          </p:cNvSpPr>
          <p:nvPr/>
        </p:nvSpPr>
        <p:spPr bwMode="auto">
          <a:xfrm>
            <a:off x="7426325" y="96838"/>
            <a:ext cx="46926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>
                <a:solidFill>
                  <a:schemeClr val="bg1"/>
                </a:solidFill>
                <a:latin typeface="Arial Narrow" pitchFamily="34" charset="0"/>
              </a:rPr>
              <a:t>Software de controle e manutenção de equipamentos</a:t>
            </a:r>
          </a:p>
          <a:p>
            <a:pPr algn="r"/>
            <a:r>
              <a:rPr lang="pt-BR">
                <a:solidFill>
                  <a:schemeClr val="bg1"/>
                </a:solidFill>
                <a:latin typeface="Arial Narrow" pitchFamily="34" charset="0"/>
              </a:rPr>
              <a:t>www.psg-e.com</a:t>
            </a:r>
          </a:p>
        </p:txBody>
      </p:sp>
      <p:cxnSp>
        <p:nvCxnSpPr>
          <p:cNvPr id="17" name="Conector reto 16"/>
          <p:cNvCxnSpPr/>
          <p:nvPr/>
        </p:nvCxnSpPr>
        <p:spPr>
          <a:xfrm>
            <a:off x="0" y="6843713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CaixaDeTexto 19"/>
          <p:cNvSpPr txBox="1">
            <a:spLocks noChangeArrowheads="1"/>
          </p:cNvSpPr>
          <p:nvPr/>
        </p:nvSpPr>
        <p:spPr bwMode="auto">
          <a:xfrm>
            <a:off x="203200" y="1065213"/>
            <a:ext cx="11771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>
                <a:latin typeface="Verdana" pitchFamily="34" charset="0"/>
              </a:rPr>
              <a:t>Principais características do software psg-e...</a:t>
            </a:r>
          </a:p>
        </p:txBody>
      </p:sp>
      <p:pic>
        <p:nvPicPr>
          <p:cNvPr id="16390" name="Imagem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8" y="103188"/>
            <a:ext cx="1800225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Diagrama 1"/>
          <p:cNvGraphicFramePr/>
          <p:nvPr/>
        </p:nvGraphicFramePr>
        <p:xfrm>
          <a:off x="2032000" y="1761595"/>
          <a:ext cx="8128000" cy="4611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Graphic spid="2" grpId="0">
        <p:bldAsOne/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/>
          <a:srcRect l="49038"/>
          <a:stretch/>
        </p:blipFill>
        <p:spPr>
          <a:xfrm>
            <a:off x="1" y="0"/>
            <a:ext cx="12191999" cy="829748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53250" name="Imagem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14513" y="95250"/>
            <a:ext cx="1037748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CaixaDeTexto 11"/>
          <p:cNvSpPr txBox="1">
            <a:spLocks noChangeArrowheads="1"/>
          </p:cNvSpPr>
          <p:nvPr/>
        </p:nvSpPr>
        <p:spPr bwMode="auto">
          <a:xfrm>
            <a:off x="7426325" y="96838"/>
            <a:ext cx="46926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>
                <a:solidFill>
                  <a:schemeClr val="bg1"/>
                </a:solidFill>
                <a:latin typeface="Arial Narrow" pitchFamily="34" charset="0"/>
              </a:rPr>
              <a:t>Software de controle e manutenção de equipamentos</a:t>
            </a:r>
          </a:p>
          <a:p>
            <a:pPr algn="r"/>
            <a:r>
              <a:rPr lang="pt-BR">
                <a:solidFill>
                  <a:schemeClr val="bg1"/>
                </a:solidFill>
                <a:latin typeface="Arial Narrow" pitchFamily="34" charset="0"/>
              </a:rPr>
              <a:t>www.psg-e.com</a:t>
            </a:r>
          </a:p>
        </p:txBody>
      </p:sp>
      <p:cxnSp>
        <p:nvCxnSpPr>
          <p:cNvPr id="17" name="Conector reto 16"/>
          <p:cNvCxnSpPr/>
          <p:nvPr/>
        </p:nvCxnSpPr>
        <p:spPr>
          <a:xfrm>
            <a:off x="0" y="6843713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3253" name="Imagem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8" y="103188"/>
            <a:ext cx="1800225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4" name="Imagem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2175" y="936625"/>
            <a:ext cx="10407650" cy="585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/>
          <a:srcRect l="49038"/>
          <a:stretch/>
        </p:blipFill>
        <p:spPr>
          <a:xfrm>
            <a:off x="1" y="0"/>
            <a:ext cx="12191999" cy="829748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54274" name="Imagem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14513" y="95250"/>
            <a:ext cx="1037748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CaixaDeTexto 11"/>
          <p:cNvSpPr txBox="1">
            <a:spLocks noChangeArrowheads="1"/>
          </p:cNvSpPr>
          <p:nvPr/>
        </p:nvSpPr>
        <p:spPr bwMode="auto">
          <a:xfrm>
            <a:off x="7426325" y="96838"/>
            <a:ext cx="46926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>
                <a:solidFill>
                  <a:schemeClr val="bg1"/>
                </a:solidFill>
                <a:latin typeface="Arial Narrow" pitchFamily="34" charset="0"/>
              </a:rPr>
              <a:t>Software de controle e manutenção de equipamentos</a:t>
            </a:r>
          </a:p>
          <a:p>
            <a:pPr algn="r"/>
            <a:r>
              <a:rPr lang="pt-BR">
                <a:solidFill>
                  <a:schemeClr val="bg1"/>
                </a:solidFill>
                <a:latin typeface="Arial Narrow" pitchFamily="34" charset="0"/>
              </a:rPr>
              <a:t>www.psg-e.com</a:t>
            </a:r>
          </a:p>
        </p:txBody>
      </p:sp>
      <p:cxnSp>
        <p:nvCxnSpPr>
          <p:cNvPr id="17" name="Conector reto 16"/>
          <p:cNvCxnSpPr/>
          <p:nvPr/>
        </p:nvCxnSpPr>
        <p:spPr>
          <a:xfrm>
            <a:off x="0" y="6843713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4277" name="Imagem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8" y="103188"/>
            <a:ext cx="1800225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8" name="Imagem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2175" y="936625"/>
            <a:ext cx="10407650" cy="585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/>
          <a:srcRect l="49038"/>
          <a:stretch/>
        </p:blipFill>
        <p:spPr>
          <a:xfrm>
            <a:off x="1" y="0"/>
            <a:ext cx="12191999" cy="829748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55298" name="Imagem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14513" y="95250"/>
            <a:ext cx="1037748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CaixaDeTexto 11"/>
          <p:cNvSpPr txBox="1">
            <a:spLocks noChangeArrowheads="1"/>
          </p:cNvSpPr>
          <p:nvPr/>
        </p:nvSpPr>
        <p:spPr bwMode="auto">
          <a:xfrm>
            <a:off x="7426325" y="96838"/>
            <a:ext cx="46926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>
                <a:solidFill>
                  <a:schemeClr val="bg1"/>
                </a:solidFill>
                <a:latin typeface="Arial Narrow" pitchFamily="34" charset="0"/>
              </a:rPr>
              <a:t>Software de controle e manutenção de equipamentos</a:t>
            </a:r>
          </a:p>
          <a:p>
            <a:pPr algn="r"/>
            <a:r>
              <a:rPr lang="pt-BR">
                <a:solidFill>
                  <a:schemeClr val="bg1"/>
                </a:solidFill>
                <a:latin typeface="Arial Narrow" pitchFamily="34" charset="0"/>
              </a:rPr>
              <a:t>www.psg-e.com</a:t>
            </a:r>
          </a:p>
        </p:txBody>
      </p:sp>
      <p:cxnSp>
        <p:nvCxnSpPr>
          <p:cNvPr id="17" name="Conector reto 16"/>
          <p:cNvCxnSpPr/>
          <p:nvPr/>
        </p:nvCxnSpPr>
        <p:spPr>
          <a:xfrm>
            <a:off x="0" y="6843713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5301" name="Imagem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8" y="103188"/>
            <a:ext cx="1800225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2" name="Imagem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2175" y="936625"/>
            <a:ext cx="10407650" cy="585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/>
          <a:srcRect l="49038"/>
          <a:stretch/>
        </p:blipFill>
        <p:spPr>
          <a:xfrm>
            <a:off x="1" y="0"/>
            <a:ext cx="12191999" cy="829748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56322" name="Imagem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14513" y="95250"/>
            <a:ext cx="1037748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3" name="CaixaDeTexto 11"/>
          <p:cNvSpPr txBox="1">
            <a:spLocks noChangeArrowheads="1"/>
          </p:cNvSpPr>
          <p:nvPr/>
        </p:nvSpPr>
        <p:spPr bwMode="auto">
          <a:xfrm>
            <a:off x="7426325" y="96838"/>
            <a:ext cx="46926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>
                <a:solidFill>
                  <a:schemeClr val="bg1"/>
                </a:solidFill>
                <a:latin typeface="Arial Narrow" pitchFamily="34" charset="0"/>
              </a:rPr>
              <a:t>Software de controle e manutenção de equipamentos</a:t>
            </a:r>
          </a:p>
          <a:p>
            <a:pPr algn="r"/>
            <a:r>
              <a:rPr lang="pt-BR">
                <a:solidFill>
                  <a:schemeClr val="bg1"/>
                </a:solidFill>
                <a:latin typeface="Arial Narrow" pitchFamily="34" charset="0"/>
              </a:rPr>
              <a:t>www.psg-e.com</a:t>
            </a:r>
          </a:p>
        </p:txBody>
      </p:sp>
      <p:cxnSp>
        <p:nvCxnSpPr>
          <p:cNvPr id="17" name="Conector reto 16"/>
          <p:cNvCxnSpPr/>
          <p:nvPr/>
        </p:nvCxnSpPr>
        <p:spPr>
          <a:xfrm>
            <a:off x="0" y="6843713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6325" name="Imagem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8" y="103188"/>
            <a:ext cx="1800225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6" name="Imagem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2175" y="936625"/>
            <a:ext cx="10407650" cy="585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/>
          <a:srcRect l="49038"/>
          <a:stretch/>
        </p:blipFill>
        <p:spPr>
          <a:xfrm>
            <a:off x="1" y="0"/>
            <a:ext cx="12191999" cy="829748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57346" name="Imagem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14513" y="95250"/>
            <a:ext cx="1037748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7" name="CaixaDeTexto 11"/>
          <p:cNvSpPr txBox="1">
            <a:spLocks noChangeArrowheads="1"/>
          </p:cNvSpPr>
          <p:nvPr/>
        </p:nvSpPr>
        <p:spPr bwMode="auto">
          <a:xfrm>
            <a:off x="7426325" y="96838"/>
            <a:ext cx="46926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>
                <a:solidFill>
                  <a:schemeClr val="bg1"/>
                </a:solidFill>
                <a:latin typeface="Arial Narrow" pitchFamily="34" charset="0"/>
              </a:rPr>
              <a:t>Software de controle e manutenção de equipamentos</a:t>
            </a:r>
          </a:p>
          <a:p>
            <a:pPr algn="r"/>
            <a:r>
              <a:rPr lang="pt-BR">
                <a:solidFill>
                  <a:schemeClr val="bg1"/>
                </a:solidFill>
                <a:latin typeface="Arial Narrow" pitchFamily="34" charset="0"/>
              </a:rPr>
              <a:t>www.psg-e.com</a:t>
            </a:r>
          </a:p>
        </p:txBody>
      </p:sp>
      <p:cxnSp>
        <p:nvCxnSpPr>
          <p:cNvPr id="17" name="Conector reto 16"/>
          <p:cNvCxnSpPr/>
          <p:nvPr/>
        </p:nvCxnSpPr>
        <p:spPr>
          <a:xfrm>
            <a:off x="0" y="6843713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7349" name="Imagem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8" y="103188"/>
            <a:ext cx="1800225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0" name="Imagem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2175" y="936625"/>
            <a:ext cx="10407650" cy="585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/>
          <a:srcRect l="49038"/>
          <a:stretch/>
        </p:blipFill>
        <p:spPr>
          <a:xfrm>
            <a:off x="1" y="0"/>
            <a:ext cx="12191999" cy="829748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58370" name="Imagem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14513" y="95250"/>
            <a:ext cx="1037748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1" name="CaixaDeTexto 11"/>
          <p:cNvSpPr txBox="1">
            <a:spLocks noChangeArrowheads="1"/>
          </p:cNvSpPr>
          <p:nvPr/>
        </p:nvSpPr>
        <p:spPr bwMode="auto">
          <a:xfrm>
            <a:off x="7426325" y="96838"/>
            <a:ext cx="46926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>
                <a:solidFill>
                  <a:schemeClr val="bg1"/>
                </a:solidFill>
                <a:latin typeface="Arial Narrow" pitchFamily="34" charset="0"/>
              </a:rPr>
              <a:t>Software de controle e manutenção de equipamentos</a:t>
            </a:r>
          </a:p>
          <a:p>
            <a:pPr algn="r"/>
            <a:r>
              <a:rPr lang="pt-BR">
                <a:solidFill>
                  <a:schemeClr val="bg1"/>
                </a:solidFill>
                <a:latin typeface="Arial Narrow" pitchFamily="34" charset="0"/>
              </a:rPr>
              <a:t>www.psg-e.com</a:t>
            </a:r>
          </a:p>
        </p:txBody>
      </p:sp>
      <p:cxnSp>
        <p:nvCxnSpPr>
          <p:cNvPr id="17" name="Conector reto 16"/>
          <p:cNvCxnSpPr/>
          <p:nvPr/>
        </p:nvCxnSpPr>
        <p:spPr>
          <a:xfrm>
            <a:off x="0" y="6843713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8373" name="Imagem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8" y="103188"/>
            <a:ext cx="1800225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4" name="Imagem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2175" y="936625"/>
            <a:ext cx="10407650" cy="585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/>
          <a:srcRect l="49038"/>
          <a:stretch/>
        </p:blipFill>
        <p:spPr>
          <a:xfrm>
            <a:off x="1" y="0"/>
            <a:ext cx="12191999" cy="829748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59394" name="Imagem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14513" y="95250"/>
            <a:ext cx="1037748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5" name="CaixaDeTexto 11"/>
          <p:cNvSpPr txBox="1">
            <a:spLocks noChangeArrowheads="1"/>
          </p:cNvSpPr>
          <p:nvPr/>
        </p:nvSpPr>
        <p:spPr bwMode="auto">
          <a:xfrm>
            <a:off x="7426325" y="96838"/>
            <a:ext cx="46926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>
                <a:solidFill>
                  <a:schemeClr val="bg1"/>
                </a:solidFill>
                <a:latin typeface="Arial Narrow" pitchFamily="34" charset="0"/>
              </a:rPr>
              <a:t>Software de controle e manutenção de equipamentos</a:t>
            </a:r>
          </a:p>
          <a:p>
            <a:pPr algn="r"/>
            <a:r>
              <a:rPr lang="pt-BR">
                <a:solidFill>
                  <a:schemeClr val="bg1"/>
                </a:solidFill>
                <a:latin typeface="Arial Narrow" pitchFamily="34" charset="0"/>
              </a:rPr>
              <a:t>www.psg-e.com</a:t>
            </a:r>
          </a:p>
        </p:txBody>
      </p:sp>
      <p:cxnSp>
        <p:nvCxnSpPr>
          <p:cNvPr id="17" name="Conector reto 16"/>
          <p:cNvCxnSpPr/>
          <p:nvPr/>
        </p:nvCxnSpPr>
        <p:spPr>
          <a:xfrm>
            <a:off x="0" y="6843713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9397" name="Imagem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8" y="103188"/>
            <a:ext cx="1800225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8" name="Imagem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2175" y="936625"/>
            <a:ext cx="10407650" cy="585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/>
          <a:srcRect l="49038"/>
          <a:stretch/>
        </p:blipFill>
        <p:spPr>
          <a:xfrm>
            <a:off x="1" y="0"/>
            <a:ext cx="12191999" cy="829748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60418" name="Imagem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14513" y="95250"/>
            <a:ext cx="1037748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9" name="CaixaDeTexto 11"/>
          <p:cNvSpPr txBox="1">
            <a:spLocks noChangeArrowheads="1"/>
          </p:cNvSpPr>
          <p:nvPr/>
        </p:nvSpPr>
        <p:spPr bwMode="auto">
          <a:xfrm>
            <a:off x="7426325" y="96838"/>
            <a:ext cx="46926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>
                <a:solidFill>
                  <a:schemeClr val="bg1"/>
                </a:solidFill>
                <a:latin typeface="Arial Narrow" pitchFamily="34" charset="0"/>
              </a:rPr>
              <a:t>Software de controle e manutenção de equipamentos</a:t>
            </a:r>
          </a:p>
          <a:p>
            <a:pPr algn="r"/>
            <a:r>
              <a:rPr lang="pt-BR">
                <a:solidFill>
                  <a:schemeClr val="bg1"/>
                </a:solidFill>
                <a:latin typeface="Arial Narrow" pitchFamily="34" charset="0"/>
              </a:rPr>
              <a:t>www.psg-e.com</a:t>
            </a:r>
          </a:p>
        </p:txBody>
      </p:sp>
      <p:cxnSp>
        <p:nvCxnSpPr>
          <p:cNvPr id="17" name="Conector reto 16"/>
          <p:cNvCxnSpPr/>
          <p:nvPr/>
        </p:nvCxnSpPr>
        <p:spPr>
          <a:xfrm>
            <a:off x="0" y="6843713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0421" name="Imagem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8" y="103188"/>
            <a:ext cx="1800225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2" name="Imagem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2175" y="936625"/>
            <a:ext cx="10407650" cy="58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/>
          <a:srcRect l="49038"/>
          <a:stretch/>
        </p:blipFill>
        <p:spPr>
          <a:xfrm>
            <a:off x="1" y="0"/>
            <a:ext cx="12191999" cy="829748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61442" name="Imagem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14513" y="95250"/>
            <a:ext cx="1037748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3" name="CaixaDeTexto 11"/>
          <p:cNvSpPr txBox="1">
            <a:spLocks noChangeArrowheads="1"/>
          </p:cNvSpPr>
          <p:nvPr/>
        </p:nvSpPr>
        <p:spPr bwMode="auto">
          <a:xfrm>
            <a:off x="7426325" y="96838"/>
            <a:ext cx="46926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>
                <a:solidFill>
                  <a:schemeClr val="bg1"/>
                </a:solidFill>
                <a:latin typeface="Arial Narrow" pitchFamily="34" charset="0"/>
              </a:rPr>
              <a:t>Software de controle e manutenção de equipamentos</a:t>
            </a:r>
          </a:p>
          <a:p>
            <a:pPr algn="r"/>
            <a:r>
              <a:rPr lang="pt-BR">
                <a:solidFill>
                  <a:schemeClr val="bg1"/>
                </a:solidFill>
                <a:latin typeface="Arial Narrow" pitchFamily="34" charset="0"/>
              </a:rPr>
              <a:t>www.psg-e.com</a:t>
            </a:r>
          </a:p>
        </p:txBody>
      </p:sp>
      <p:cxnSp>
        <p:nvCxnSpPr>
          <p:cNvPr id="17" name="Conector reto 16"/>
          <p:cNvCxnSpPr/>
          <p:nvPr/>
        </p:nvCxnSpPr>
        <p:spPr>
          <a:xfrm>
            <a:off x="0" y="6843713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1445" name="Imagem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8" y="103188"/>
            <a:ext cx="1800225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6" name="Imagem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2175" y="936625"/>
            <a:ext cx="10407650" cy="585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/>
          <a:srcRect l="49038"/>
          <a:stretch/>
        </p:blipFill>
        <p:spPr>
          <a:xfrm>
            <a:off x="1" y="0"/>
            <a:ext cx="12191999" cy="829748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62466" name="Imagem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14513" y="95250"/>
            <a:ext cx="1037748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7" name="CaixaDeTexto 11"/>
          <p:cNvSpPr txBox="1">
            <a:spLocks noChangeArrowheads="1"/>
          </p:cNvSpPr>
          <p:nvPr/>
        </p:nvSpPr>
        <p:spPr bwMode="auto">
          <a:xfrm>
            <a:off x="7426325" y="96838"/>
            <a:ext cx="46926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>
                <a:solidFill>
                  <a:schemeClr val="bg1"/>
                </a:solidFill>
                <a:latin typeface="Arial Narrow" pitchFamily="34" charset="0"/>
              </a:rPr>
              <a:t>Software de controle e manutenção de equipamentos</a:t>
            </a:r>
          </a:p>
          <a:p>
            <a:pPr algn="r"/>
            <a:r>
              <a:rPr lang="pt-BR">
                <a:solidFill>
                  <a:schemeClr val="bg1"/>
                </a:solidFill>
                <a:latin typeface="Arial Narrow" pitchFamily="34" charset="0"/>
              </a:rPr>
              <a:t>www.psg-e.com</a:t>
            </a:r>
          </a:p>
        </p:txBody>
      </p:sp>
      <p:cxnSp>
        <p:nvCxnSpPr>
          <p:cNvPr id="17" name="Conector reto 16"/>
          <p:cNvCxnSpPr/>
          <p:nvPr/>
        </p:nvCxnSpPr>
        <p:spPr>
          <a:xfrm>
            <a:off x="0" y="6843713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2469" name="Imagem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8" y="103188"/>
            <a:ext cx="1800225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0" name="Imagem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2175" y="936625"/>
            <a:ext cx="10407650" cy="585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/>
          <a:srcRect l="49038"/>
          <a:stretch/>
        </p:blipFill>
        <p:spPr>
          <a:xfrm>
            <a:off x="1" y="0"/>
            <a:ext cx="12191999" cy="829748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17410" name="Imagem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14513" y="95250"/>
            <a:ext cx="1037748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CaixaDeTexto 11"/>
          <p:cNvSpPr txBox="1">
            <a:spLocks noChangeArrowheads="1"/>
          </p:cNvSpPr>
          <p:nvPr/>
        </p:nvSpPr>
        <p:spPr bwMode="auto">
          <a:xfrm>
            <a:off x="7426325" y="96838"/>
            <a:ext cx="46926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>
                <a:solidFill>
                  <a:schemeClr val="bg1"/>
                </a:solidFill>
                <a:latin typeface="Arial Narrow" pitchFamily="34" charset="0"/>
              </a:rPr>
              <a:t>Software de controle e manutenção de equipamentos</a:t>
            </a:r>
          </a:p>
          <a:p>
            <a:pPr algn="r"/>
            <a:r>
              <a:rPr lang="pt-BR">
                <a:solidFill>
                  <a:schemeClr val="bg1"/>
                </a:solidFill>
                <a:latin typeface="Arial Narrow" pitchFamily="34" charset="0"/>
              </a:rPr>
              <a:t>www.psg-e.com</a:t>
            </a:r>
          </a:p>
        </p:txBody>
      </p:sp>
      <p:cxnSp>
        <p:nvCxnSpPr>
          <p:cNvPr id="17" name="Conector reto 16"/>
          <p:cNvCxnSpPr/>
          <p:nvPr/>
        </p:nvCxnSpPr>
        <p:spPr>
          <a:xfrm>
            <a:off x="0" y="6843713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CaixaDeTexto 19"/>
          <p:cNvSpPr txBox="1">
            <a:spLocks noChangeArrowheads="1"/>
          </p:cNvSpPr>
          <p:nvPr/>
        </p:nvSpPr>
        <p:spPr bwMode="auto">
          <a:xfrm>
            <a:off x="203200" y="1065213"/>
            <a:ext cx="11771313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>
                <a:latin typeface="Verdana" pitchFamily="34" charset="0"/>
              </a:rPr>
              <a:t>Principais funcionalidades do software psg-e...</a:t>
            </a:r>
          </a:p>
          <a:p>
            <a:endParaRPr lang="pt-BR" sz="2400">
              <a:latin typeface="Verdana" pitchFamily="34" charset="0"/>
            </a:endParaRPr>
          </a:p>
          <a:p>
            <a:pPr>
              <a:buFontTx/>
              <a:buChar char="-"/>
            </a:pPr>
            <a:r>
              <a:rPr lang="pt-BR" sz="2400">
                <a:latin typeface="Verdana" pitchFamily="34" charset="0"/>
              </a:rPr>
              <a:t>Fácil utilização.</a:t>
            </a:r>
          </a:p>
          <a:p>
            <a:pPr>
              <a:buFontTx/>
              <a:buChar char="-"/>
            </a:pPr>
            <a:r>
              <a:rPr lang="pt-BR" sz="2400">
                <a:latin typeface="Verdana" pitchFamily="34" charset="0"/>
              </a:rPr>
              <a:t>Informações diversas em apenas uma página.</a:t>
            </a:r>
          </a:p>
          <a:p>
            <a:pPr>
              <a:buFontTx/>
              <a:buChar char="-"/>
            </a:pPr>
            <a:r>
              <a:rPr lang="pt-BR" sz="2400">
                <a:latin typeface="Verdana" pitchFamily="34" charset="0"/>
              </a:rPr>
              <a:t>Indicadores gerenciais.</a:t>
            </a:r>
          </a:p>
          <a:p>
            <a:pPr>
              <a:buFontTx/>
              <a:buChar char="-"/>
            </a:pPr>
            <a:endParaRPr lang="pt-BR" sz="2400">
              <a:latin typeface="Verdana" pitchFamily="34" charset="0"/>
            </a:endParaRPr>
          </a:p>
          <a:p>
            <a:endParaRPr lang="pt-BR" sz="2400">
              <a:latin typeface="Verdana" pitchFamily="34" charset="0"/>
            </a:endParaRPr>
          </a:p>
        </p:txBody>
      </p:sp>
      <p:pic>
        <p:nvPicPr>
          <p:cNvPr id="17414" name="Imagem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8" y="103188"/>
            <a:ext cx="1800225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Diagrama 2"/>
          <p:cNvGraphicFramePr/>
          <p:nvPr/>
        </p:nvGraphicFramePr>
        <p:xfrm>
          <a:off x="203200" y="3106057"/>
          <a:ext cx="11771085" cy="3650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255588" y="3463925"/>
            <a:ext cx="1317625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>
                <a:latin typeface="Calibri" pitchFamily="34" charset="0"/>
              </a:rPr>
              <a:t>Estratégico</a:t>
            </a:r>
          </a:p>
          <a:p>
            <a:endParaRPr lang="pt-BR">
              <a:latin typeface="Calibri" pitchFamily="34" charset="0"/>
            </a:endParaRPr>
          </a:p>
          <a:p>
            <a:endParaRPr lang="pt-BR">
              <a:latin typeface="Calibri" pitchFamily="34" charset="0"/>
            </a:endParaRPr>
          </a:p>
          <a:p>
            <a:endParaRPr lang="pt-BR">
              <a:latin typeface="Calibri" pitchFamily="34" charset="0"/>
            </a:endParaRPr>
          </a:p>
          <a:p>
            <a:r>
              <a:rPr lang="pt-BR">
                <a:latin typeface="Calibri" pitchFamily="34" charset="0"/>
              </a:rPr>
              <a:t>Tático</a:t>
            </a:r>
          </a:p>
          <a:p>
            <a:endParaRPr lang="pt-BR">
              <a:latin typeface="Calibri" pitchFamily="34" charset="0"/>
            </a:endParaRPr>
          </a:p>
          <a:p>
            <a:endParaRPr lang="pt-BR">
              <a:latin typeface="Calibri" pitchFamily="34" charset="0"/>
            </a:endParaRPr>
          </a:p>
          <a:p>
            <a:endParaRPr lang="pt-BR">
              <a:latin typeface="Calibri" pitchFamily="34" charset="0"/>
            </a:endParaRPr>
          </a:p>
          <a:p>
            <a:r>
              <a:rPr lang="pt-BR">
                <a:latin typeface="Calibri" pitchFamily="34" charset="0"/>
              </a:rPr>
              <a:t>Operacional</a:t>
            </a:r>
          </a:p>
        </p:txBody>
      </p:sp>
      <p:sp>
        <p:nvSpPr>
          <p:cNvPr id="5" name="CaixaDeTexto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345522" y="2823582"/>
            <a:ext cx="2773901" cy="350673"/>
          </a:xfrm>
          <a:prstGeom prst="rect">
            <a:avLst/>
          </a:prstGeom>
          <a:blipFill rotWithShape="0">
            <a:blip r:embed="rId10"/>
            <a:stretch>
              <a:fillRect l="-879" t="-5172" r="-1099" b="-15517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6" name="CaixaDeTexto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351742" y="3468078"/>
            <a:ext cx="2767681" cy="382990"/>
          </a:xfrm>
          <a:prstGeom prst="rect">
            <a:avLst/>
          </a:prstGeom>
          <a:blipFill rotWithShape="0">
            <a:blip r:embed="rId11"/>
            <a:stretch>
              <a:fillRect l="-881" t="-3175" r="-1101" b="-17460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14" name="CaixaDeTexto 1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193220" y="4137073"/>
            <a:ext cx="3926203" cy="382990"/>
          </a:xfrm>
          <a:prstGeom prst="rect">
            <a:avLst/>
          </a:prstGeom>
          <a:blipFill rotWithShape="0">
            <a:blip r:embed="rId12"/>
            <a:stretch>
              <a:fillRect t="-6452" b="-19355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>
                <a:noFill/>
                <a:latin typeface="+mn-lt"/>
                <a:cs typeface="+mn-cs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Graphic spid="3" grpId="0">
        <p:bldAsOne/>
      </p:bldGraphic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/>
          <a:srcRect l="49038"/>
          <a:stretch/>
        </p:blipFill>
        <p:spPr>
          <a:xfrm>
            <a:off x="1" y="0"/>
            <a:ext cx="12191999" cy="829748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63490" name="Imagem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14513" y="95250"/>
            <a:ext cx="1037748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1" name="CaixaDeTexto 11"/>
          <p:cNvSpPr txBox="1">
            <a:spLocks noChangeArrowheads="1"/>
          </p:cNvSpPr>
          <p:nvPr/>
        </p:nvSpPr>
        <p:spPr bwMode="auto">
          <a:xfrm>
            <a:off x="7426325" y="96838"/>
            <a:ext cx="46926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>
                <a:solidFill>
                  <a:schemeClr val="bg1"/>
                </a:solidFill>
                <a:latin typeface="Arial Narrow" pitchFamily="34" charset="0"/>
              </a:rPr>
              <a:t>Software de controle e manutenção de equipamentos</a:t>
            </a:r>
          </a:p>
          <a:p>
            <a:pPr algn="r"/>
            <a:r>
              <a:rPr lang="pt-BR">
                <a:solidFill>
                  <a:schemeClr val="bg1"/>
                </a:solidFill>
                <a:latin typeface="Arial Narrow" pitchFamily="34" charset="0"/>
              </a:rPr>
              <a:t>www.psg-e.com</a:t>
            </a:r>
          </a:p>
        </p:txBody>
      </p:sp>
      <p:cxnSp>
        <p:nvCxnSpPr>
          <p:cNvPr id="17" name="Conector reto 16"/>
          <p:cNvCxnSpPr/>
          <p:nvPr/>
        </p:nvCxnSpPr>
        <p:spPr>
          <a:xfrm>
            <a:off x="0" y="6843713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3493" name="Imagem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8" y="103188"/>
            <a:ext cx="1800225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4" name="Imagem 3"/>
          <p:cNvPicPr>
            <a:picLocks noChangeAspect="1"/>
          </p:cNvPicPr>
          <p:nvPr/>
        </p:nvPicPr>
        <p:blipFill>
          <a:blip r:embed="rId5"/>
          <a:srcRect l="22054" t="27773" r="23405" b="11134"/>
          <a:stretch>
            <a:fillRect/>
          </a:stretch>
        </p:blipFill>
        <p:spPr bwMode="auto">
          <a:xfrm>
            <a:off x="1430338" y="936625"/>
            <a:ext cx="9323387" cy="587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/>
          <a:srcRect l="49038"/>
          <a:stretch/>
        </p:blipFill>
        <p:spPr>
          <a:xfrm>
            <a:off x="1" y="0"/>
            <a:ext cx="12191999" cy="829748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64514" name="Imagem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14513" y="95250"/>
            <a:ext cx="1037748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5" name="CaixaDeTexto 11"/>
          <p:cNvSpPr txBox="1">
            <a:spLocks noChangeArrowheads="1"/>
          </p:cNvSpPr>
          <p:nvPr/>
        </p:nvSpPr>
        <p:spPr bwMode="auto">
          <a:xfrm>
            <a:off x="7426325" y="96838"/>
            <a:ext cx="46926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>
                <a:solidFill>
                  <a:schemeClr val="bg1"/>
                </a:solidFill>
                <a:latin typeface="Arial Narrow" pitchFamily="34" charset="0"/>
              </a:rPr>
              <a:t>Software de controle e manutenção de equipamentos</a:t>
            </a:r>
          </a:p>
          <a:p>
            <a:pPr algn="r"/>
            <a:r>
              <a:rPr lang="pt-BR">
                <a:solidFill>
                  <a:schemeClr val="bg1"/>
                </a:solidFill>
                <a:latin typeface="Arial Narrow" pitchFamily="34" charset="0"/>
              </a:rPr>
              <a:t>www.psg-e.com</a:t>
            </a:r>
          </a:p>
        </p:txBody>
      </p:sp>
      <p:cxnSp>
        <p:nvCxnSpPr>
          <p:cNvPr id="17" name="Conector reto 16"/>
          <p:cNvCxnSpPr/>
          <p:nvPr/>
        </p:nvCxnSpPr>
        <p:spPr>
          <a:xfrm>
            <a:off x="0" y="6843713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4517" name="Imagem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8" y="103188"/>
            <a:ext cx="1800225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8" name="Imagem 1"/>
          <p:cNvPicPr>
            <a:picLocks noChangeAspect="1"/>
          </p:cNvPicPr>
          <p:nvPr/>
        </p:nvPicPr>
        <p:blipFill>
          <a:blip r:embed="rId5"/>
          <a:srcRect l="19183" t="32350" r="20734" b="28566"/>
          <a:stretch>
            <a:fillRect/>
          </a:stretch>
        </p:blipFill>
        <p:spPr bwMode="auto">
          <a:xfrm>
            <a:off x="585788" y="1725613"/>
            <a:ext cx="11020425" cy="403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/>
          <a:srcRect l="49038"/>
          <a:stretch/>
        </p:blipFill>
        <p:spPr>
          <a:xfrm>
            <a:off x="1" y="0"/>
            <a:ext cx="12191999" cy="829748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65538" name="Imagem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14513" y="95250"/>
            <a:ext cx="1037748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9" name="CaixaDeTexto 11"/>
          <p:cNvSpPr txBox="1">
            <a:spLocks noChangeArrowheads="1"/>
          </p:cNvSpPr>
          <p:nvPr/>
        </p:nvSpPr>
        <p:spPr bwMode="auto">
          <a:xfrm>
            <a:off x="7426325" y="96838"/>
            <a:ext cx="46926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>
                <a:solidFill>
                  <a:schemeClr val="bg1"/>
                </a:solidFill>
                <a:latin typeface="Arial Narrow" pitchFamily="34" charset="0"/>
              </a:rPr>
              <a:t>Software de controle e manutenção de equipamentos</a:t>
            </a:r>
          </a:p>
          <a:p>
            <a:pPr algn="r"/>
            <a:r>
              <a:rPr lang="pt-BR">
                <a:solidFill>
                  <a:schemeClr val="bg1"/>
                </a:solidFill>
                <a:latin typeface="Arial Narrow" pitchFamily="34" charset="0"/>
              </a:rPr>
              <a:t>www.psg-e.com</a:t>
            </a:r>
          </a:p>
        </p:txBody>
      </p:sp>
      <p:cxnSp>
        <p:nvCxnSpPr>
          <p:cNvPr id="17" name="Conector reto 16"/>
          <p:cNvCxnSpPr/>
          <p:nvPr/>
        </p:nvCxnSpPr>
        <p:spPr>
          <a:xfrm>
            <a:off x="0" y="6843713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5541" name="Imagem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8" y="103188"/>
            <a:ext cx="1800225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2" name="CaixaDeTexto 7"/>
          <p:cNvSpPr txBox="1">
            <a:spLocks noChangeArrowheads="1"/>
          </p:cNvSpPr>
          <p:nvPr/>
        </p:nvSpPr>
        <p:spPr bwMode="auto">
          <a:xfrm>
            <a:off x="576263" y="1254125"/>
            <a:ext cx="90424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 b="1">
                <a:solidFill>
                  <a:srgbClr val="005E53"/>
                </a:solidFill>
                <a:latin typeface="Myriad Pro"/>
                <a:ea typeface="Myriad Arabic"/>
                <a:cs typeface="Myriad Arabic"/>
              </a:rPr>
              <a:t>AGRADECEMOS</a:t>
            </a:r>
          </a:p>
        </p:txBody>
      </p:sp>
      <p:sp>
        <p:nvSpPr>
          <p:cNvPr id="65543" name="CaixaDeTexto 9"/>
          <p:cNvSpPr txBox="1">
            <a:spLocks noChangeArrowheads="1"/>
          </p:cNvSpPr>
          <p:nvPr/>
        </p:nvSpPr>
        <p:spPr bwMode="auto">
          <a:xfrm>
            <a:off x="593725" y="2022475"/>
            <a:ext cx="8096250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>
                <a:solidFill>
                  <a:srgbClr val="005E53"/>
                </a:solidFill>
                <a:latin typeface="Myriad Pro"/>
                <a:ea typeface="Microsoft Himalaya" pitchFamily="2" charset="0"/>
                <a:cs typeface="Myriad Arabic"/>
              </a:rPr>
              <a:t>Nome: Daniel Andrade Bichuette Coelho</a:t>
            </a:r>
          </a:p>
          <a:p>
            <a:pPr algn="just">
              <a:lnSpc>
                <a:spcPct val="150000"/>
              </a:lnSpc>
            </a:pPr>
            <a:r>
              <a:rPr lang="en-US" sz="2000">
                <a:solidFill>
                  <a:srgbClr val="005E53"/>
                </a:solidFill>
                <a:latin typeface="Myriad Pro"/>
                <a:ea typeface="Microsoft Himalaya" pitchFamily="2" charset="0"/>
                <a:cs typeface="Myriad Arabic"/>
              </a:rPr>
              <a:t>E-mail: daniel@psgengenharia.com.br</a:t>
            </a:r>
          </a:p>
          <a:p>
            <a:pPr algn="just">
              <a:lnSpc>
                <a:spcPct val="150000"/>
              </a:lnSpc>
            </a:pPr>
            <a:r>
              <a:rPr lang="en-US" sz="2000">
                <a:solidFill>
                  <a:srgbClr val="005E53"/>
                </a:solidFill>
                <a:latin typeface="Myriad Pro"/>
                <a:ea typeface="Microsoft Himalaya" pitchFamily="2" charset="0"/>
                <a:cs typeface="Myriad Arabic"/>
              </a:rPr>
              <a:t>Fone: +55 </a:t>
            </a:r>
            <a:r>
              <a:rPr lang="pt-BR" sz="2000">
                <a:solidFill>
                  <a:srgbClr val="005E53"/>
                </a:solidFill>
                <a:latin typeface="Myriad Pro"/>
                <a:ea typeface="Microsoft Himalaya" pitchFamily="2" charset="0"/>
                <a:cs typeface="Myriad Arabic"/>
              </a:rPr>
              <a:t>(31) </a:t>
            </a:r>
            <a:r>
              <a:rPr lang="en-US" sz="2000">
                <a:solidFill>
                  <a:srgbClr val="005E53"/>
                </a:solidFill>
                <a:latin typeface="Myriad Pro"/>
                <a:ea typeface="Microsoft Himalaya" pitchFamily="2" charset="0"/>
                <a:cs typeface="Myriad Arabic"/>
              </a:rPr>
              <a:t>98333 2582 </a:t>
            </a:r>
            <a:r>
              <a:rPr lang="pt-BR" sz="2000">
                <a:solidFill>
                  <a:srgbClr val="005E53"/>
                </a:solidFill>
                <a:latin typeface="Myriad Pro"/>
                <a:ea typeface="Microsoft Himalaya" pitchFamily="2" charset="0"/>
                <a:cs typeface="Myriad Arabic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pt-BR" sz="2000">
                <a:solidFill>
                  <a:srgbClr val="005E53"/>
                </a:solidFill>
                <a:latin typeface="Myriad Pro"/>
                <a:ea typeface="Microsoft Himalaya" pitchFamily="2" charset="0"/>
                <a:cs typeface="Myriad Arabic"/>
              </a:rPr>
              <a:t>Endereço:  Av.  Raja Gabáglia 2708, Sala 224 </a:t>
            </a:r>
          </a:p>
          <a:p>
            <a:pPr algn="just">
              <a:lnSpc>
                <a:spcPct val="150000"/>
              </a:lnSpc>
            </a:pPr>
            <a:r>
              <a:rPr lang="pt-BR" sz="2000">
                <a:solidFill>
                  <a:srgbClr val="005E53"/>
                </a:solidFill>
                <a:latin typeface="Myriad Pro"/>
                <a:ea typeface="Microsoft Himalaya" pitchFamily="2" charset="0"/>
                <a:cs typeface="Myriad Arabic"/>
              </a:rPr>
              <a:t>Estoril - Belo Horizonte, MG - Brasil - CEP 30.494-170</a:t>
            </a:r>
          </a:p>
          <a:p>
            <a:pPr algn="just">
              <a:lnSpc>
                <a:spcPct val="150000"/>
              </a:lnSpc>
            </a:pPr>
            <a:r>
              <a:rPr lang="en-US" sz="2000" b="1">
                <a:solidFill>
                  <a:srgbClr val="005E53"/>
                </a:solidFill>
                <a:latin typeface="Myriad Pro"/>
                <a:ea typeface="Microsoft Himalaya" pitchFamily="2" charset="0"/>
                <a:cs typeface="Myriad Arabic"/>
                <a:hlinkClick r:id="rId5"/>
              </a:rPr>
              <a:t>www.psgengenharia.com</a:t>
            </a:r>
            <a:endParaRPr lang="en-US" sz="2000" b="1">
              <a:solidFill>
                <a:srgbClr val="005E53"/>
              </a:solidFill>
              <a:latin typeface="Myriad Pro"/>
              <a:ea typeface="Microsoft Himalaya" pitchFamily="2" charset="0"/>
              <a:cs typeface="Myriad Arabic"/>
            </a:endParaRPr>
          </a:p>
          <a:p>
            <a:pPr algn="just">
              <a:lnSpc>
                <a:spcPct val="150000"/>
              </a:lnSpc>
            </a:pPr>
            <a:r>
              <a:rPr lang="en-US" sz="2000" b="1">
                <a:solidFill>
                  <a:srgbClr val="005E53"/>
                </a:solidFill>
                <a:latin typeface="Myriad Pro"/>
                <a:ea typeface="Microsoft Himalaya" pitchFamily="2" charset="0"/>
                <a:cs typeface="Myriad Arabic"/>
                <a:hlinkClick r:id="rId6"/>
              </a:rPr>
              <a:t>www.psg-e.com</a:t>
            </a:r>
            <a:endParaRPr lang="en-US" sz="2000" b="1">
              <a:solidFill>
                <a:srgbClr val="005E53"/>
              </a:solidFill>
              <a:latin typeface="Myriad Pro"/>
              <a:ea typeface="Microsoft Himalaya" pitchFamily="2" charset="0"/>
              <a:cs typeface="Myriad Arabic"/>
            </a:endParaRPr>
          </a:p>
          <a:p>
            <a:pPr algn="just">
              <a:lnSpc>
                <a:spcPct val="150000"/>
              </a:lnSpc>
            </a:pPr>
            <a:r>
              <a:rPr lang="en-US" sz="2000" b="1">
                <a:solidFill>
                  <a:srgbClr val="005E53"/>
                </a:solidFill>
                <a:latin typeface="Myriad Pro"/>
                <a:ea typeface="Microsoft Himalaya" pitchFamily="2" charset="0"/>
                <a:cs typeface="Myriad Arabic"/>
                <a:hlinkClick r:id="rId7"/>
              </a:rPr>
              <a:t>www.portalpdca.com</a:t>
            </a:r>
            <a:endParaRPr lang="en-US" sz="2000" b="1">
              <a:solidFill>
                <a:srgbClr val="005E53"/>
              </a:solidFill>
              <a:latin typeface="Myriad Pro"/>
              <a:ea typeface="Microsoft Himalaya" pitchFamily="2" charset="0"/>
              <a:cs typeface="Myriad Arabic"/>
            </a:endParaRPr>
          </a:p>
          <a:p>
            <a:pPr algn="just">
              <a:lnSpc>
                <a:spcPct val="150000"/>
              </a:lnSpc>
            </a:pPr>
            <a:endParaRPr lang="en-US" sz="2000" b="1">
              <a:solidFill>
                <a:srgbClr val="005E53"/>
              </a:solidFill>
              <a:latin typeface="Myriad Pro"/>
              <a:ea typeface="Microsoft Himalaya" pitchFamily="2" charset="0"/>
              <a:cs typeface="Myriad Arabic"/>
            </a:endParaRPr>
          </a:p>
        </p:txBody>
      </p:sp>
      <p:cxnSp>
        <p:nvCxnSpPr>
          <p:cNvPr id="14" name="Conector reto 13"/>
          <p:cNvCxnSpPr/>
          <p:nvPr/>
        </p:nvCxnSpPr>
        <p:spPr>
          <a:xfrm flipV="1">
            <a:off x="9525" y="1871663"/>
            <a:ext cx="12168188" cy="22225"/>
          </a:xfrm>
          <a:prstGeom prst="line">
            <a:avLst/>
          </a:prstGeom>
          <a:ln w="44450" cap="sq">
            <a:solidFill>
              <a:srgbClr val="0069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545" name="Imagem 3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183563" y="4829175"/>
            <a:ext cx="3179762" cy="151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/>
          <a:srcRect l="49038"/>
          <a:stretch/>
        </p:blipFill>
        <p:spPr>
          <a:xfrm>
            <a:off x="1" y="0"/>
            <a:ext cx="12191999" cy="829748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18434" name="Imagem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14513" y="95250"/>
            <a:ext cx="1037748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CaixaDeTexto 11"/>
          <p:cNvSpPr txBox="1">
            <a:spLocks noChangeArrowheads="1"/>
          </p:cNvSpPr>
          <p:nvPr/>
        </p:nvSpPr>
        <p:spPr bwMode="auto">
          <a:xfrm>
            <a:off x="7426325" y="96838"/>
            <a:ext cx="46926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>
                <a:solidFill>
                  <a:schemeClr val="bg1"/>
                </a:solidFill>
                <a:latin typeface="Arial Narrow" pitchFamily="34" charset="0"/>
              </a:rPr>
              <a:t>Software de controle e manutenção de equipamentos</a:t>
            </a:r>
          </a:p>
          <a:p>
            <a:pPr algn="r"/>
            <a:r>
              <a:rPr lang="pt-BR">
                <a:solidFill>
                  <a:schemeClr val="bg1"/>
                </a:solidFill>
                <a:latin typeface="Arial Narrow" pitchFamily="34" charset="0"/>
              </a:rPr>
              <a:t>www.psg-e.com</a:t>
            </a:r>
          </a:p>
        </p:txBody>
      </p:sp>
      <p:cxnSp>
        <p:nvCxnSpPr>
          <p:cNvPr id="17" name="Conector reto 16"/>
          <p:cNvCxnSpPr/>
          <p:nvPr/>
        </p:nvCxnSpPr>
        <p:spPr>
          <a:xfrm>
            <a:off x="0" y="6843713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437" name="Imagem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8" y="103188"/>
            <a:ext cx="1800225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Imagem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2175" y="936625"/>
            <a:ext cx="10407650" cy="585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/>
          <a:srcRect l="49038"/>
          <a:stretch/>
        </p:blipFill>
        <p:spPr>
          <a:xfrm>
            <a:off x="1" y="0"/>
            <a:ext cx="12191999" cy="829748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19458" name="Imagem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14513" y="95250"/>
            <a:ext cx="1037748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CaixaDeTexto 11"/>
          <p:cNvSpPr txBox="1">
            <a:spLocks noChangeArrowheads="1"/>
          </p:cNvSpPr>
          <p:nvPr/>
        </p:nvSpPr>
        <p:spPr bwMode="auto">
          <a:xfrm>
            <a:off x="7426325" y="96838"/>
            <a:ext cx="46926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>
                <a:solidFill>
                  <a:schemeClr val="bg1"/>
                </a:solidFill>
                <a:latin typeface="Arial Narrow" pitchFamily="34" charset="0"/>
              </a:rPr>
              <a:t>Software de controle e manutenção de equipamentos</a:t>
            </a:r>
          </a:p>
          <a:p>
            <a:pPr algn="r"/>
            <a:r>
              <a:rPr lang="pt-BR">
                <a:solidFill>
                  <a:schemeClr val="bg1"/>
                </a:solidFill>
                <a:latin typeface="Arial Narrow" pitchFamily="34" charset="0"/>
              </a:rPr>
              <a:t>www.psg-e.com</a:t>
            </a:r>
          </a:p>
        </p:txBody>
      </p:sp>
      <p:cxnSp>
        <p:nvCxnSpPr>
          <p:cNvPr id="17" name="Conector reto 16"/>
          <p:cNvCxnSpPr/>
          <p:nvPr/>
        </p:nvCxnSpPr>
        <p:spPr>
          <a:xfrm>
            <a:off x="0" y="6843713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461" name="Imagem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8" y="103188"/>
            <a:ext cx="1800225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Imagem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2175" y="936625"/>
            <a:ext cx="10407650" cy="585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/>
          <a:srcRect l="49038"/>
          <a:stretch/>
        </p:blipFill>
        <p:spPr>
          <a:xfrm>
            <a:off x="1" y="0"/>
            <a:ext cx="12191999" cy="829748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20482" name="Imagem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14513" y="95250"/>
            <a:ext cx="1037748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CaixaDeTexto 11"/>
          <p:cNvSpPr txBox="1">
            <a:spLocks noChangeArrowheads="1"/>
          </p:cNvSpPr>
          <p:nvPr/>
        </p:nvSpPr>
        <p:spPr bwMode="auto">
          <a:xfrm>
            <a:off x="7426325" y="96838"/>
            <a:ext cx="46926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>
                <a:solidFill>
                  <a:schemeClr val="bg1"/>
                </a:solidFill>
                <a:latin typeface="Arial Narrow" pitchFamily="34" charset="0"/>
              </a:rPr>
              <a:t>Software de controle e manutenção de equipamentos</a:t>
            </a:r>
          </a:p>
          <a:p>
            <a:pPr algn="r"/>
            <a:r>
              <a:rPr lang="pt-BR">
                <a:solidFill>
                  <a:schemeClr val="bg1"/>
                </a:solidFill>
                <a:latin typeface="Arial Narrow" pitchFamily="34" charset="0"/>
              </a:rPr>
              <a:t>www.psg-e.com</a:t>
            </a:r>
          </a:p>
        </p:txBody>
      </p:sp>
      <p:cxnSp>
        <p:nvCxnSpPr>
          <p:cNvPr id="17" name="Conector reto 16"/>
          <p:cNvCxnSpPr/>
          <p:nvPr/>
        </p:nvCxnSpPr>
        <p:spPr>
          <a:xfrm>
            <a:off x="0" y="6843713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485" name="Imagem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8" y="103188"/>
            <a:ext cx="1800225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Imagem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2175" y="936625"/>
            <a:ext cx="10407650" cy="58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/>
          <a:srcRect l="49038"/>
          <a:stretch/>
        </p:blipFill>
        <p:spPr>
          <a:xfrm>
            <a:off x="1" y="0"/>
            <a:ext cx="12191999" cy="829748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21506" name="Imagem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14513" y="95250"/>
            <a:ext cx="1037748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CaixaDeTexto 11"/>
          <p:cNvSpPr txBox="1">
            <a:spLocks noChangeArrowheads="1"/>
          </p:cNvSpPr>
          <p:nvPr/>
        </p:nvSpPr>
        <p:spPr bwMode="auto">
          <a:xfrm>
            <a:off x="7426325" y="96838"/>
            <a:ext cx="46926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>
                <a:solidFill>
                  <a:schemeClr val="bg1"/>
                </a:solidFill>
                <a:latin typeface="Arial Narrow" pitchFamily="34" charset="0"/>
              </a:rPr>
              <a:t>Software de controle e manutenção de equipamentos</a:t>
            </a:r>
          </a:p>
          <a:p>
            <a:pPr algn="r"/>
            <a:r>
              <a:rPr lang="pt-BR">
                <a:solidFill>
                  <a:schemeClr val="bg1"/>
                </a:solidFill>
                <a:latin typeface="Arial Narrow" pitchFamily="34" charset="0"/>
              </a:rPr>
              <a:t>www.psg-e.com</a:t>
            </a:r>
          </a:p>
        </p:txBody>
      </p:sp>
      <p:cxnSp>
        <p:nvCxnSpPr>
          <p:cNvPr id="17" name="Conector reto 16"/>
          <p:cNvCxnSpPr/>
          <p:nvPr/>
        </p:nvCxnSpPr>
        <p:spPr>
          <a:xfrm>
            <a:off x="0" y="6843713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1509" name="Imagem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8" y="103188"/>
            <a:ext cx="1800225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Imagem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2175" y="936625"/>
            <a:ext cx="10407650" cy="585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640</Words>
  <Application>Microsoft Office PowerPoint</Application>
  <PresentationFormat>Custom</PresentationFormat>
  <Paragraphs>151</Paragraphs>
  <Slides>52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Modelo de design</vt:lpstr>
      </vt:variant>
      <vt:variant>
        <vt:i4>1</vt:i4>
      </vt:variant>
      <vt:variant>
        <vt:lpstr>Títulos de slides</vt:lpstr>
      </vt:variant>
      <vt:variant>
        <vt:i4>52</vt:i4>
      </vt:variant>
    </vt:vector>
  </HeadingPairs>
  <TitlesOfParts>
    <vt:vector size="61" baseType="lpstr">
      <vt:lpstr>Arial</vt:lpstr>
      <vt:lpstr>Calibri Light</vt:lpstr>
      <vt:lpstr>Calibri</vt:lpstr>
      <vt:lpstr>Arial Narrow</vt:lpstr>
      <vt:lpstr>Verdana</vt:lpstr>
      <vt:lpstr>Myriad Pro</vt:lpstr>
      <vt:lpstr>Myriad Arabic</vt:lpstr>
      <vt:lpstr>Microsoft Himalaya</vt:lpstr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Daniel Andrade Bichuette Coelho (Quebec)</dc:creator>
  <cp:lastModifiedBy>daniel.coelho</cp:lastModifiedBy>
  <cp:revision>66</cp:revision>
  <dcterms:created xsi:type="dcterms:W3CDTF">2017-02-06T10:30:35Z</dcterms:created>
  <dcterms:modified xsi:type="dcterms:W3CDTF">2017-07-19T16:41:40Z</dcterms:modified>
</cp:coreProperties>
</file>